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2"/>
  </p:notesMasterIdLst>
  <p:sldIdLst>
    <p:sldId id="256" r:id="rId2"/>
    <p:sldId id="787" r:id="rId3"/>
    <p:sldId id="354" r:id="rId4"/>
    <p:sldId id="1023" r:id="rId5"/>
    <p:sldId id="1028" r:id="rId6"/>
    <p:sldId id="1043" r:id="rId7"/>
    <p:sldId id="1044" r:id="rId8"/>
    <p:sldId id="1045" r:id="rId9"/>
    <p:sldId id="1040" r:id="rId10"/>
    <p:sldId id="1031"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0000"/>
    <a:srgbClr val="9999FF"/>
    <a:srgbClr val="CC99FF"/>
    <a:srgbClr val="9966FF"/>
    <a:srgbClr val="666699"/>
    <a:srgbClr val="9933FF"/>
    <a:srgbClr val="33CC33"/>
    <a:srgbClr val="2DD378"/>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4" autoAdjust="0"/>
    <p:restoredTop sz="88655" autoAdjust="0"/>
  </p:normalViewPr>
  <p:slideViewPr>
    <p:cSldViewPr snapToGrid="0">
      <p:cViewPr>
        <p:scale>
          <a:sx n="94" d="100"/>
          <a:sy n="94" d="100"/>
        </p:scale>
        <p:origin x="-1272"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Аймгийн тоо</c:v>
                </c:pt>
              </c:strCache>
            </c:strRef>
          </c:tx>
          <c:invertIfNegative val="0"/>
          <c:cat>
            <c:strRef>
              <c:f>Sheet1!$A$2:$A$5</c:f>
              <c:strCache>
                <c:ptCount val="4"/>
                <c:pt idx="0">
                  <c:v>Баруун бүс</c:v>
                </c:pt>
                <c:pt idx="1">
                  <c:v>Хангайн бүс</c:v>
                </c:pt>
                <c:pt idx="2">
                  <c:v>Төвийн бүс</c:v>
                </c:pt>
                <c:pt idx="3">
                  <c:v>Зүүн бүс</c:v>
                </c:pt>
              </c:strCache>
            </c:strRef>
          </c:cat>
          <c:val>
            <c:numRef>
              <c:f>Sheet1!$B$2:$B$5</c:f>
              <c:numCache>
                <c:formatCode>General</c:formatCode>
                <c:ptCount val="4"/>
                <c:pt idx="0">
                  <c:v>5</c:v>
                </c:pt>
                <c:pt idx="1">
                  <c:v>6</c:v>
                </c:pt>
                <c:pt idx="2">
                  <c:v>7</c:v>
                </c:pt>
                <c:pt idx="3">
                  <c:v>3</c:v>
                </c:pt>
              </c:numCache>
            </c:numRef>
          </c:val>
        </c:ser>
        <c:ser>
          <c:idx val="1"/>
          <c:order val="1"/>
          <c:tx>
            <c:strRef>
              <c:f>Sheet1!$C$1</c:f>
              <c:strCache>
                <c:ptCount val="1"/>
                <c:pt idx="0">
                  <c:v>Боловсруулагдсан</c:v>
                </c:pt>
              </c:strCache>
            </c:strRef>
          </c:tx>
          <c:invertIfNegative val="0"/>
          <c:cat>
            <c:strRef>
              <c:f>Sheet1!$A$2:$A$5</c:f>
              <c:strCache>
                <c:ptCount val="4"/>
                <c:pt idx="0">
                  <c:v>Баруун бүс</c:v>
                </c:pt>
                <c:pt idx="1">
                  <c:v>Хангайн бүс</c:v>
                </c:pt>
                <c:pt idx="2">
                  <c:v>Төвийн бүс</c:v>
                </c:pt>
                <c:pt idx="3">
                  <c:v>Зүүн бүс</c:v>
                </c:pt>
              </c:strCache>
            </c:strRef>
          </c:cat>
          <c:val>
            <c:numRef>
              <c:f>Sheet1!$C$2:$C$5</c:f>
              <c:numCache>
                <c:formatCode>General</c:formatCode>
                <c:ptCount val="4"/>
                <c:pt idx="0">
                  <c:v>4</c:v>
                </c:pt>
                <c:pt idx="1">
                  <c:v>3</c:v>
                </c:pt>
                <c:pt idx="2">
                  <c:v>6</c:v>
                </c:pt>
                <c:pt idx="3">
                  <c:v>2</c:v>
                </c:pt>
              </c:numCache>
            </c:numRef>
          </c:val>
        </c:ser>
        <c:ser>
          <c:idx val="2"/>
          <c:order val="2"/>
          <c:tx>
            <c:strRef>
              <c:f>Sheet1!$D$1</c:f>
              <c:strCache>
                <c:ptCount val="1"/>
                <c:pt idx="0">
                  <c:v>Боловсруулагдаагүй</c:v>
                </c:pt>
              </c:strCache>
            </c:strRef>
          </c:tx>
          <c:invertIfNegative val="0"/>
          <c:cat>
            <c:strRef>
              <c:f>Sheet1!$A$2:$A$5</c:f>
              <c:strCache>
                <c:ptCount val="4"/>
                <c:pt idx="0">
                  <c:v>Баруун бүс</c:v>
                </c:pt>
                <c:pt idx="1">
                  <c:v>Хангайн бүс</c:v>
                </c:pt>
                <c:pt idx="2">
                  <c:v>Төвийн бүс</c:v>
                </c:pt>
                <c:pt idx="3">
                  <c:v>Зүүн бүс</c:v>
                </c:pt>
              </c:strCache>
            </c:strRef>
          </c:cat>
          <c:val>
            <c:numRef>
              <c:f>Sheet1!$D$2:$D$5</c:f>
              <c:numCache>
                <c:formatCode>General</c:formatCode>
                <c:ptCount val="4"/>
                <c:pt idx="0">
                  <c:v>1</c:v>
                </c:pt>
                <c:pt idx="1">
                  <c:v>3</c:v>
                </c:pt>
                <c:pt idx="2">
                  <c:v>1</c:v>
                </c:pt>
                <c:pt idx="3">
                  <c:v>1</c:v>
                </c:pt>
              </c:numCache>
            </c:numRef>
          </c:val>
        </c:ser>
        <c:dLbls>
          <c:showLegendKey val="0"/>
          <c:showVal val="0"/>
          <c:showCatName val="0"/>
          <c:showSerName val="0"/>
          <c:showPercent val="0"/>
          <c:showBubbleSize val="0"/>
        </c:dLbls>
        <c:gapWidth val="150"/>
        <c:axId val="82682624"/>
        <c:axId val="82685312"/>
      </c:barChart>
      <c:catAx>
        <c:axId val="82682624"/>
        <c:scaling>
          <c:orientation val="minMax"/>
        </c:scaling>
        <c:delete val="0"/>
        <c:axPos val="b"/>
        <c:majorTickMark val="out"/>
        <c:minorTickMark val="none"/>
        <c:tickLblPos val="nextTo"/>
        <c:txPr>
          <a:bodyPr/>
          <a:lstStyle/>
          <a:p>
            <a:pPr>
              <a:defRPr sz="800"/>
            </a:pPr>
            <a:endParaRPr lang="en-US"/>
          </a:p>
        </c:txPr>
        <c:crossAx val="82685312"/>
        <c:crosses val="autoZero"/>
        <c:auto val="1"/>
        <c:lblAlgn val="ctr"/>
        <c:lblOffset val="100"/>
        <c:noMultiLvlLbl val="0"/>
      </c:catAx>
      <c:valAx>
        <c:axId val="82685312"/>
        <c:scaling>
          <c:orientation val="minMax"/>
        </c:scaling>
        <c:delete val="1"/>
        <c:axPos val="l"/>
        <c:numFmt formatCode="General" sourceLinked="1"/>
        <c:majorTickMark val="out"/>
        <c:minorTickMark val="none"/>
        <c:tickLblPos val="nextTo"/>
        <c:crossAx val="82682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Аймгийн тоо</c:v>
                </c:pt>
              </c:strCache>
            </c:strRef>
          </c:tx>
          <c:invertIfNegative val="0"/>
          <c:cat>
            <c:strRef>
              <c:f>Sheet1!$A$2:$A$5</c:f>
              <c:strCache>
                <c:ptCount val="4"/>
                <c:pt idx="0">
                  <c:v>Баруун бүс</c:v>
                </c:pt>
                <c:pt idx="1">
                  <c:v>Хангайн бүс</c:v>
                </c:pt>
                <c:pt idx="2">
                  <c:v>Төвийн бүс</c:v>
                </c:pt>
                <c:pt idx="3">
                  <c:v>Зүүн бүс</c:v>
                </c:pt>
              </c:strCache>
            </c:strRef>
          </c:cat>
          <c:val>
            <c:numRef>
              <c:f>Sheet1!$B$2:$B$5</c:f>
              <c:numCache>
                <c:formatCode>General</c:formatCode>
                <c:ptCount val="4"/>
                <c:pt idx="0">
                  <c:v>5</c:v>
                </c:pt>
                <c:pt idx="1">
                  <c:v>6</c:v>
                </c:pt>
                <c:pt idx="2">
                  <c:v>7</c:v>
                </c:pt>
                <c:pt idx="3">
                  <c:v>3</c:v>
                </c:pt>
              </c:numCache>
            </c:numRef>
          </c:val>
        </c:ser>
        <c:ser>
          <c:idx val="1"/>
          <c:order val="1"/>
          <c:tx>
            <c:strRef>
              <c:f>Sheet1!$C$1</c:f>
              <c:strCache>
                <c:ptCount val="1"/>
                <c:pt idx="0">
                  <c:v>Боловсруулагдсан</c:v>
                </c:pt>
              </c:strCache>
            </c:strRef>
          </c:tx>
          <c:invertIfNegative val="0"/>
          <c:cat>
            <c:strRef>
              <c:f>Sheet1!$A$2:$A$5</c:f>
              <c:strCache>
                <c:ptCount val="4"/>
                <c:pt idx="0">
                  <c:v>Баруун бүс</c:v>
                </c:pt>
                <c:pt idx="1">
                  <c:v>Хангайн бүс</c:v>
                </c:pt>
                <c:pt idx="2">
                  <c:v>Төвийн бүс</c:v>
                </c:pt>
                <c:pt idx="3">
                  <c:v>Зүүн бүс</c:v>
                </c:pt>
              </c:strCache>
            </c:strRef>
          </c:cat>
          <c:val>
            <c:numRef>
              <c:f>Sheet1!$C$2:$C$5</c:f>
              <c:numCache>
                <c:formatCode>General</c:formatCode>
                <c:ptCount val="4"/>
                <c:pt idx="0">
                  <c:v>4</c:v>
                </c:pt>
                <c:pt idx="1">
                  <c:v>3</c:v>
                </c:pt>
                <c:pt idx="2">
                  <c:v>6</c:v>
                </c:pt>
                <c:pt idx="3">
                  <c:v>2</c:v>
                </c:pt>
              </c:numCache>
            </c:numRef>
          </c:val>
        </c:ser>
        <c:ser>
          <c:idx val="2"/>
          <c:order val="2"/>
          <c:tx>
            <c:strRef>
              <c:f>Sheet1!$D$1</c:f>
              <c:strCache>
                <c:ptCount val="1"/>
                <c:pt idx="0">
                  <c:v>Боловсруулагдаагүй</c:v>
                </c:pt>
              </c:strCache>
            </c:strRef>
          </c:tx>
          <c:invertIfNegative val="0"/>
          <c:cat>
            <c:strRef>
              <c:f>Sheet1!$A$2:$A$5</c:f>
              <c:strCache>
                <c:ptCount val="4"/>
                <c:pt idx="0">
                  <c:v>Баруун бүс</c:v>
                </c:pt>
                <c:pt idx="1">
                  <c:v>Хангайн бүс</c:v>
                </c:pt>
                <c:pt idx="2">
                  <c:v>Төвийн бүс</c:v>
                </c:pt>
                <c:pt idx="3">
                  <c:v>Зүүн бүс</c:v>
                </c:pt>
              </c:strCache>
            </c:strRef>
          </c:cat>
          <c:val>
            <c:numRef>
              <c:f>Sheet1!$D$2:$D$5</c:f>
              <c:numCache>
                <c:formatCode>General</c:formatCode>
                <c:ptCount val="4"/>
                <c:pt idx="0">
                  <c:v>1</c:v>
                </c:pt>
                <c:pt idx="1">
                  <c:v>3</c:v>
                </c:pt>
                <c:pt idx="2">
                  <c:v>1</c:v>
                </c:pt>
                <c:pt idx="3">
                  <c:v>1</c:v>
                </c:pt>
              </c:numCache>
            </c:numRef>
          </c:val>
        </c:ser>
        <c:dLbls>
          <c:showLegendKey val="0"/>
          <c:showVal val="0"/>
          <c:showCatName val="0"/>
          <c:showSerName val="0"/>
          <c:showPercent val="0"/>
          <c:showBubbleSize val="0"/>
        </c:dLbls>
        <c:gapWidth val="150"/>
        <c:axId val="63507456"/>
        <c:axId val="63783296"/>
      </c:barChart>
      <c:catAx>
        <c:axId val="63507456"/>
        <c:scaling>
          <c:orientation val="minMax"/>
        </c:scaling>
        <c:delete val="0"/>
        <c:axPos val="b"/>
        <c:majorTickMark val="out"/>
        <c:minorTickMark val="none"/>
        <c:tickLblPos val="nextTo"/>
        <c:crossAx val="63783296"/>
        <c:crosses val="autoZero"/>
        <c:auto val="1"/>
        <c:lblAlgn val="ctr"/>
        <c:lblOffset val="100"/>
        <c:noMultiLvlLbl val="0"/>
      </c:catAx>
      <c:valAx>
        <c:axId val="63783296"/>
        <c:scaling>
          <c:orientation val="minMax"/>
        </c:scaling>
        <c:delete val="0"/>
        <c:axPos val="l"/>
        <c:majorGridlines/>
        <c:numFmt formatCode="General" sourceLinked="1"/>
        <c:majorTickMark val="out"/>
        <c:minorTickMark val="none"/>
        <c:tickLblPos val="nextTo"/>
        <c:crossAx val="63507456"/>
        <c:crosses val="autoZero"/>
        <c:crossBetween val="between"/>
      </c:valAx>
    </c:plotArea>
    <c:legend>
      <c:legendPos val="r"/>
      <c:layout>
        <c:manualLayout>
          <c:xMode val="edge"/>
          <c:yMode val="edge"/>
          <c:x val="0.67465937442776047"/>
          <c:y val="0.69646716581550627"/>
          <c:w val="0.32534062557223953"/>
          <c:h val="0.25816121535882397"/>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en-US"/>
          </a:p>
        </p:txBody>
      </p:sp>
      <p:sp>
        <p:nvSpPr>
          <p:cNvPr id="3" name="Date Placeholder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0A693CB1-8C03-462E-8600-BAB00867C8D1}" type="datetimeFigureOut">
              <a:rPr lang="en-US" smtClean="0"/>
              <a:t>4/28/2020</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en-US"/>
          </a:p>
        </p:txBody>
      </p:sp>
      <p:sp>
        <p:nvSpPr>
          <p:cNvPr id="7" name="Slide Number Placeholder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E0A2714F-7CB3-48EA-B22F-31DF332AF805}" type="slidenum">
              <a:rPr lang="en-US" smtClean="0"/>
              <a:t>‹#›</a:t>
            </a:fld>
            <a:endParaRPr lang="en-US"/>
          </a:p>
        </p:txBody>
      </p:sp>
    </p:spTree>
    <p:extLst>
      <p:ext uri="{BB962C8B-B14F-4D97-AF65-F5344CB8AC3E}">
        <p14:creationId xmlns:p14="http://schemas.microsoft.com/office/powerpoint/2010/main" val="142362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A2714F-7CB3-48EA-B22F-31DF332AF805}" type="slidenum">
              <a:rPr lang="en-US" smtClean="0"/>
              <a:t>1</a:t>
            </a:fld>
            <a:endParaRPr lang="en-US"/>
          </a:p>
        </p:txBody>
      </p:sp>
    </p:spTree>
    <p:extLst>
      <p:ext uri="{BB962C8B-B14F-4D97-AF65-F5344CB8AC3E}">
        <p14:creationId xmlns:p14="http://schemas.microsoft.com/office/powerpoint/2010/main" val="87336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n-MN" dirty="0"/>
              <a:t> </a:t>
            </a:r>
            <a:endParaRPr lang="en-US" dirty="0"/>
          </a:p>
        </p:txBody>
      </p:sp>
      <p:sp>
        <p:nvSpPr>
          <p:cNvPr id="4" name="Slide Number Placeholder 3"/>
          <p:cNvSpPr>
            <a:spLocks noGrp="1"/>
          </p:cNvSpPr>
          <p:nvPr>
            <p:ph type="sldNum" sz="quarter" idx="10"/>
          </p:nvPr>
        </p:nvSpPr>
        <p:spPr/>
        <p:txBody>
          <a:bodyPr/>
          <a:lstStyle/>
          <a:p>
            <a:fld id="{E0A2714F-7CB3-48EA-B22F-31DF332AF805}" type="slidenum">
              <a:rPr lang="en-US" smtClean="0"/>
              <a:t>3</a:t>
            </a:fld>
            <a:endParaRPr lang="en-US"/>
          </a:p>
        </p:txBody>
      </p:sp>
    </p:spTree>
    <p:extLst>
      <p:ext uri="{BB962C8B-B14F-4D97-AF65-F5344CB8AC3E}">
        <p14:creationId xmlns:p14="http://schemas.microsoft.com/office/powerpoint/2010/main" val="100075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19100" y="701675"/>
            <a:ext cx="6235700" cy="35067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mn-MN" altLang="en-US" smtClean="0"/>
              <a:t>Тогтвортой хотын хөгжлийн үзэл баримтлалын дагуу бүх хот, суурин газруудын хөгжлийн ерөнхий төлөвлөгөө болон хэсэгчилсэн төлөвлөгөөг шинэчлэн боловсруулах ажил хийгдэж, ногоон хот, ухаалаг хот зэрэг шинэлэг санаачлагууд гарч байгаа ч хотын засаглалын чадавхи сул болон хотын газар ашиглалт нь хот төлөвлөлттэйгээ уялдан зохицож хэрэгждэггүйгээс дорвитой үр дүнд хүрч чадахгүй байна.</a:t>
            </a: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8374" indent="-287836">
              <a:defRPr>
                <a:solidFill>
                  <a:schemeClr val="tx1"/>
                </a:solidFill>
                <a:latin typeface="Arial" pitchFamily="34" charset="0"/>
                <a:cs typeface="Arial" pitchFamily="34" charset="0"/>
              </a:defRPr>
            </a:lvl2pPr>
            <a:lvl3pPr marL="1151344" indent="-230269">
              <a:defRPr>
                <a:solidFill>
                  <a:schemeClr val="tx1"/>
                </a:solidFill>
                <a:latin typeface="Arial" pitchFamily="34" charset="0"/>
                <a:cs typeface="Arial" pitchFamily="34" charset="0"/>
              </a:defRPr>
            </a:lvl3pPr>
            <a:lvl4pPr marL="1611881" indent="-230269">
              <a:defRPr>
                <a:solidFill>
                  <a:schemeClr val="tx1"/>
                </a:solidFill>
                <a:latin typeface="Arial" pitchFamily="34" charset="0"/>
                <a:cs typeface="Arial" pitchFamily="34" charset="0"/>
              </a:defRPr>
            </a:lvl4pPr>
            <a:lvl5pPr marL="2072419" indent="-230269">
              <a:defRPr>
                <a:solidFill>
                  <a:schemeClr val="tx1"/>
                </a:solidFill>
                <a:latin typeface="Arial" pitchFamily="34" charset="0"/>
                <a:cs typeface="Arial" pitchFamily="34" charset="0"/>
              </a:defRPr>
            </a:lvl5pPr>
            <a:lvl6pPr marL="2532957" indent="-230269" eaLnBrk="0" fontAlgn="base" hangingPunct="0">
              <a:spcBef>
                <a:spcPct val="0"/>
              </a:spcBef>
              <a:spcAft>
                <a:spcPct val="0"/>
              </a:spcAft>
              <a:defRPr>
                <a:solidFill>
                  <a:schemeClr val="tx1"/>
                </a:solidFill>
                <a:latin typeface="Arial" pitchFamily="34" charset="0"/>
                <a:cs typeface="Arial" pitchFamily="34" charset="0"/>
              </a:defRPr>
            </a:lvl6pPr>
            <a:lvl7pPr marL="2993494" indent="-230269" eaLnBrk="0" fontAlgn="base" hangingPunct="0">
              <a:spcBef>
                <a:spcPct val="0"/>
              </a:spcBef>
              <a:spcAft>
                <a:spcPct val="0"/>
              </a:spcAft>
              <a:defRPr>
                <a:solidFill>
                  <a:schemeClr val="tx1"/>
                </a:solidFill>
                <a:latin typeface="Arial" pitchFamily="34" charset="0"/>
                <a:cs typeface="Arial" pitchFamily="34" charset="0"/>
              </a:defRPr>
            </a:lvl7pPr>
            <a:lvl8pPr marL="3454032" indent="-230269" eaLnBrk="0" fontAlgn="base" hangingPunct="0">
              <a:spcBef>
                <a:spcPct val="0"/>
              </a:spcBef>
              <a:spcAft>
                <a:spcPct val="0"/>
              </a:spcAft>
              <a:defRPr>
                <a:solidFill>
                  <a:schemeClr val="tx1"/>
                </a:solidFill>
                <a:latin typeface="Arial" pitchFamily="34" charset="0"/>
                <a:cs typeface="Arial" pitchFamily="34" charset="0"/>
              </a:defRPr>
            </a:lvl8pPr>
            <a:lvl9pPr marL="3914569" indent="-230269" eaLnBrk="0" fontAlgn="base" hangingPunct="0">
              <a:spcBef>
                <a:spcPct val="0"/>
              </a:spcBef>
              <a:spcAft>
                <a:spcPct val="0"/>
              </a:spcAft>
              <a:defRPr>
                <a:solidFill>
                  <a:schemeClr val="tx1"/>
                </a:solidFill>
                <a:latin typeface="Arial" pitchFamily="34" charset="0"/>
                <a:cs typeface="Arial" pitchFamily="34" charset="0"/>
              </a:defRPr>
            </a:lvl9pPr>
          </a:lstStyle>
          <a:p>
            <a:fld id="{B9CCBA1A-12E1-4D03-AC7B-CD0EF8FCB156}" type="slidenum">
              <a:rPr lang="en-US" altLang="en-US" smtClean="0">
                <a:latin typeface="Calibri" pitchFamily="34" charset="0"/>
              </a:rPr>
              <a:pPr/>
              <a:t>6</a:t>
            </a:fld>
            <a:endParaRPr lang="en-US"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E82431-11C5-48E0-95E5-B224240F5436}"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4758-88CB-49CC-911E-F304F836B5D6}" type="slidenum">
              <a:rPr lang="en-US" smtClean="0"/>
              <a:t>‹#›</a:t>
            </a:fld>
            <a:endParaRPr lang="en-US"/>
          </a:p>
        </p:txBody>
      </p:sp>
    </p:spTree>
    <p:extLst>
      <p:ext uri="{BB962C8B-B14F-4D97-AF65-F5344CB8AC3E}">
        <p14:creationId xmlns:p14="http://schemas.microsoft.com/office/powerpoint/2010/main" val="155726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E82431-11C5-48E0-95E5-B224240F5436}"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4758-88CB-49CC-911E-F304F836B5D6}" type="slidenum">
              <a:rPr lang="en-US" smtClean="0"/>
              <a:t>‹#›</a:t>
            </a:fld>
            <a:endParaRPr lang="en-US"/>
          </a:p>
        </p:txBody>
      </p:sp>
    </p:spTree>
    <p:extLst>
      <p:ext uri="{BB962C8B-B14F-4D97-AF65-F5344CB8AC3E}">
        <p14:creationId xmlns:p14="http://schemas.microsoft.com/office/powerpoint/2010/main" val="30091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E82431-11C5-48E0-95E5-B224240F5436}"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4758-88CB-49CC-911E-F304F836B5D6}" type="slidenum">
              <a:rPr lang="en-US" smtClean="0"/>
              <a:t>‹#›</a:t>
            </a:fld>
            <a:endParaRPr lang="en-US"/>
          </a:p>
        </p:txBody>
      </p:sp>
    </p:spTree>
    <p:extLst>
      <p:ext uri="{BB962C8B-B14F-4D97-AF65-F5344CB8AC3E}">
        <p14:creationId xmlns:p14="http://schemas.microsoft.com/office/powerpoint/2010/main" val="340116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97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E82431-11C5-48E0-95E5-B224240F5436}"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4758-88CB-49CC-911E-F304F836B5D6}" type="slidenum">
              <a:rPr lang="en-US" smtClean="0"/>
              <a:t>‹#›</a:t>
            </a:fld>
            <a:endParaRPr lang="en-US"/>
          </a:p>
        </p:txBody>
      </p:sp>
    </p:spTree>
    <p:extLst>
      <p:ext uri="{BB962C8B-B14F-4D97-AF65-F5344CB8AC3E}">
        <p14:creationId xmlns:p14="http://schemas.microsoft.com/office/powerpoint/2010/main" val="69874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E82431-11C5-48E0-95E5-B224240F5436}"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84758-88CB-49CC-911E-F304F836B5D6}" type="slidenum">
              <a:rPr lang="en-US" smtClean="0"/>
              <a:t>‹#›</a:t>
            </a:fld>
            <a:endParaRPr lang="en-US"/>
          </a:p>
        </p:txBody>
      </p:sp>
    </p:spTree>
    <p:extLst>
      <p:ext uri="{BB962C8B-B14F-4D97-AF65-F5344CB8AC3E}">
        <p14:creationId xmlns:p14="http://schemas.microsoft.com/office/powerpoint/2010/main" val="239037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E82431-11C5-48E0-95E5-B224240F5436}"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84758-88CB-49CC-911E-F304F836B5D6}" type="slidenum">
              <a:rPr lang="en-US" smtClean="0"/>
              <a:t>‹#›</a:t>
            </a:fld>
            <a:endParaRPr lang="en-US"/>
          </a:p>
        </p:txBody>
      </p:sp>
    </p:spTree>
    <p:extLst>
      <p:ext uri="{BB962C8B-B14F-4D97-AF65-F5344CB8AC3E}">
        <p14:creationId xmlns:p14="http://schemas.microsoft.com/office/powerpoint/2010/main" val="305332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E82431-11C5-48E0-95E5-B224240F5436}"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84758-88CB-49CC-911E-F304F836B5D6}" type="slidenum">
              <a:rPr lang="en-US" smtClean="0"/>
              <a:t>‹#›</a:t>
            </a:fld>
            <a:endParaRPr lang="en-US"/>
          </a:p>
        </p:txBody>
      </p:sp>
    </p:spTree>
    <p:extLst>
      <p:ext uri="{BB962C8B-B14F-4D97-AF65-F5344CB8AC3E}">
        <p14:creationId xmlns:p14="http://schemas.microsoft.com/office/powerpoint/2010/main" val="213069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E82431-11C5-48E0-95E5-B224240F5436}"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84758-88CB-49CC-911E-F304F836B5D6}" type="slidenum">
              <a:rPr lang="en-US" smtClean="0"/>
              <a:t>‹#›</a:t>
            </a:fld>
            <a:endParaRPr lang="en-US"/>
          </a:p>
        </p:txBody>
      </p:sp>
    </p:spTree>
    <p:extLst>
      <p:ext uri="{BB962C8B-B14F-4D97-AF65-F5344CB8AC3E}">
        <p14:creationId xmlns:p14="http://schemas.microsoft.com/office/powerpoint/2010/main" val="264214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82431-11C5-48E0-95E5-B224240F5436}"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84758-88CB-49CC-911E-F304F836B5D6}" type="slidenum">
              <a:rPr lang="en-US" smtClean="0"/>
              <a:t>‹#›</a:t>
            </a:fld>
            <a:endParaRPr lang="en-US"/>
          </a:p>
        </p:txBody>
      </p:sp>
    </p:spTree>
    <p:extLst>
      <p:ext uri="{BB962C8B-B14F-4D97-AF65-F5344CB8AC3E}">
        <p14:creationId xmlns:p14="http://schemas.microsoft.com/office/powerpoint/2010/main" val="118614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E82431-11C5-48E0-95E5-B224240F5436}"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84758-88CB-49CC-911E-F304F836B5D6}" type="slidenum">
              <a:rPr lang="en-US" smtClean="0"/>
              <a:t>‹#›</a:t>
            </a:fld>
            <a:endParaRPr lang="en-US"/>
          </a:p>
        </p:txBody>
      </p:sp>
    </p:spTree>
    <p:extLst>
      <p:ext uri="{BB962C8B-B14F-4D97-AF65-F5344CB8AC3E}">
        <p14:creationId xmlns:p14="http://schemas.microsoft.com/office/powerpoint/2010/main" val="183661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E82431-11C5-48E0-95E5-B224240F5436}"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84758-88CB-49CC-911E-F304F836B5D6}" type="slidenum">
              <a:rPr lang="en-US" smtClean="0"/>
              <a:t>‹#›</a:t>
            </a:fld>
            <a:endParaRPr lang="en-US"/>
          </a:p>
        </p:txBody>
      </p:sp>
    </p:spTree>
    <p:extLst>
      <p:ext uri="{BB962C8B-B14F-4D97-AF65-F5344CB8AC3E}">
        <p14:creationId xmlns:p14="http://schemas.microsoft.com/office/powerpoint/2010/main" val="186255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82431-11C5-48E0-95E5-B224240F5436}" type="datetimeFigureOut">
              <a:rPr lang="en-US" smtClean="0"/>
              <a:t>4/28/2020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84758-88CB-49CC-911E-F304F836B5D6}" type="slidenum">
              <a:rPr lang="en-US" smtClean="0"/>
              <a:t>‹#›</a:t>
            </a:fld>
            <a:endParaRPr lang="en-US"/>
          </a:p>
        </p:txBody>
      </p:sp>
    </p:spTree>
    <p:extLst>
      <p:ext uri="{BB962C8B-B14F-4D97-AF65-F5344CB8AC3E}">
        <p14:creationId xmlns:p14="http://schemas.microsoft.com/office/powerpoint/2010/main" val="32590864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a:extLst>
              <a:ext uri="{FF2B5EF4-FFF2-40B4-BE49-F238E27FC236}">
                <a16:creationId xmlns="" xmlns:a16="http://schemas.microsoft.com/office/drawing/2014/main" id="{9034E807-84B1-4E59-BB4B-3154205E53BF}"/>
              </a:ext>
            </a:extLst>
          </p:cNvPr>
          <p:cNvPicPr>
            <a:picLocks noChangeAspect="1"/>
          </p:cNvPicPr>
          <p:nvPr/>
        </p:nvPicPr>
        <p:blipFill>
          <a:blip r:embed="rId3">
            <a:extLst>
              <a:ext uri="{28A0092B-C50C-407E-A947-70E740481C1C}">
                <a14:useLocalDpi xmlns:a14="http://schemas.microsoft.com/office/drawing/2010/main" val="0"/>
              </a:ext>
            </a:extLst>
          </a:blip>
          <a:srcRect b="17239"/>
          <a:stretch>
            <a:fillRect/>
          </a:stretch>
        </p:blipFill>
        <p:spPr bwMode="auto">
          <a:xfrm>
            <a:off x="0" y="3942080"/>
            <a:ext cx="12192000" cy="291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23896" y="948368"/>
            <a:ext cx="1868685" cy="447768"/>
          </a:xfrm>
          <a:prstGeom prst="rect">
            <a:avLst/>
          </a:prstGeom>
          <a:noFill/>
          <a:ln>
            <a:noFill/>
          </a:ln>
        </p:spPr>
        <p:txBody>
          <a:bodyPr vert="horz" lIns="91440" tIns="45720" rIns="91440" bIns="45720" rtlCol="0" anchor="ctr">
            <a:noAutofit/>
          </a:bodyPr>
          <a:lstStyle/>
          <a:p>
            <a:pPr algn="ctr">
              <a:spcBef>
                <a:spcPct val="0"/>
              </a:spcBef>
              <a:defRPr/>
            </a:pPr>
            <a:r>
              <a:rPr lang="mn-MN" sz="1000" b="1" dirty="0">
                <a:solidFill>
                  <a:srgbClr val="002060"/>
                </a:solidFill>
                <a:latin typeface="Arial" panose="020B0604020202020204" pitchFamily="34" charset="0"/>
                <a:ea typeface="+mj-ea"/>
                <a:cs typeface="Arial" panose="020B0604020202020204" pitchFamily="34" charset="0"/>
              </a:rPr>
              <a:t>БАРИЛГА, ХОТ </a:t>
            </a:r>
          </a:p>
          <a:p>
            <a:pPr algn="ctr">
              <a:spcBef>
                <a:spcPct val="0"/>
              </a:spcBef>
              <a:defRPr/>
            </a:pPr>
            <a:r>
              <a:rPr lang="mn-MN" sz="1000" b="1" dirty="0">
                <a:solidFill>
                  <a:srgbClr val="002060"/>
                </a:solidFill>
                <a:latin typeface="Arial" panose="020B0604020202020204" pitchFamily="34" charset="0"/>
                <a:ea typeface="+mj-ea"/>
                <a:cs typeface="Arial" panose="020B0604020202020204" pitchFamily="34" charset="0"/>
              </a:rPr>
              <a:t>БАЙГУУЛАЛТЫН ЯАМ</a:t>
            </a:r>
            <a:endParaRPr lang="en-US" sz="1000" b="1" dirty="0">
              <a:solidFill>
                <a:srgbClr val="002060"/>
              </a:solidFill>
              <a:latin typeface="Arial" panose="020B0604020202020204" pitchFamily="34" charset="0"/>
              <a:ea typeface="+mj-ea"/>
              <a:cs typeface="Arial" panose="020B0604020202020204" pitchFamily="34" charset="0"/>
            </a:endParaRPr>
          </a:p>
        </p:txBody>
      </p:sp>
      <p:pic>
        <p:nvPicPr>
          <p:cNvPr id="10" name="Picture 2" descr="Ð¼Ð¾Ð½Ð³Ð¾Ð» ÑÐ»ÑÑÐ½ Ð·Ð°ÑÐ³Ð¸Ð¹Ð½ Ð³Ð°Ð·Ð°Ñ Ð·ÑÑÐ³Ð°Ð½ Ð¸Ð»ÑÑÑÒ¯Ò¯Ð´"/>
          <p:cNvPicPr>
            <a:picLocks noChangeAspect="1" noChangeArrowheads="1"/>
          </p:cNvPicPr>
          <p:nvPr/>
        </p:nvPicPr>
        <p:blipFill>
          <a:blip r:embed="rId4" cstate="print">
            <a:extLst>
              <a:ext uri="{28A0092B-C50C-407E-A947-70E740481C1C}">
                <a14:useLocalDpi xmlns:a14="http://schemas.microsoft.com/office/drawing/2010/main" val="0"/>
              </a:ext>
            </a:extLst>
          </a:blip>
          <a:srcRect l="3146" t="7912" r="60918" b="8968"/>
          <a:stretch>
            <a:fillRect/>
          </a:stretch>
        </p:blipFill>
        <p:spPr bwMode="auto">
          <a:xfrm>
            <a:off x="769461" y="339558"/>
            <a:ext cx="651739" cy="60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 xmlns:a16="http://schemas.microsoft.com/office/drawing/2014/main" id="{2B91582A-A24C-4190-81D2-1BA2071928E1}"/>
              </a:ext>
            </a:extLst>
          </p:cNvPr>
          <p:cNvSpPr>
            <a:spLocks noGrp="1"/>
          </p:cNvSpPr>
          <p:nvPr>
            <p:ph type="ctrTitle"/>
          </p:nvPr>
        </p:nvSpPr>
        <p:spPr>
          <a:xfrm>
            <a:off x="6207760" y="2519997"/>
            <a:ext cx="5984240" cy="404358"/>
          </a:xfrm>
          <a:solidFill>
            <a:schemeClr val="accent1">
              <a:lumMod val="75000"/>
            </a:schemeClr>
          </a:solidFill>
          <a:effectLst>
            <a:outerShdw blurRad="50800" dist="38100" dir="5400000" algn="t"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oAutofit/>
          </a:bodyPr>
          <a:lstStyle/>
          <a:p>
            <a:r>
              <a:rPr lang="mn-MN" sz="2400" b="1" dirty="0" smtClean="0">
                <a:solidFill>
                  <a:schemeClr val="bg1"/>
                </a:solidFill>
                <a:latin typeface="Arial" panose="020B0604020202020204" pitchFamily="34" charset="0"/>
                <a:cs typeface="Arial" panose="020B0604020202020204" pitchFamily="34" charset="0"/>
              </a:rPr>
              <a:t>          ХОТ БАЙГУУЛАЛТ</a:t>
            </a:r>
            <a:endParaRPr lang="en-US" sz="24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 xmlns:a16="http://schemas.microsoft.com/office/drawing/2014/main" id="{903C58F6-AFEF-4A48-BA69-E5B5033748D3}"/>
              </a:ext>
            </a:extLst>
          </p:cNvPr>
          <p:cNvSpPr/>
          <p:nvPr/>
        </p:nvSpPr>
        <p:spPr>
          <a:xfrm>
            <a:off x="6096000" y="3041690"/>
            <a:ext cx="6096000" cy="369332"/>
          </a:xfrm>
          <a:prstGeom prst="rect">
            <a:avLst/>
          </a:prstGeom>
        </p:spPr>
        <p:txBody>
          <a:bodyPr>
            <a:spAutoFit/>
          </a:bodyPr>
          <a:lstStyle/>
          <a:p>
            <a:pPr algn="ctr"/>
            <a:r>
              <a:rPr lang="mn-MN" b="1" dirty="0" smtClean="0">
                <a:solidFill>
                  <a:srgbClr val="002060"/>
                </a:solidFill>
                <a:latin typeface="Arial" panose="020B0604020202020204" pitchFamily="34" charset="0"/>
                <a:cs typeface="Arial" panose="020B0604020202020204" pitchFamily="34" charset="0"/>
              </a:rPr>
              <a:t>			</a:t>
            </a:r>
            <a:r>
              <a:rPr lang="mn-MN" b="1" i="1" dirty="0" smtClean="0">
                <a:solidFill>
                  <a:srgbClr val="002060"/>
                </a:solidFill>
                <a:latin typeface="Arial" panose="020B0604020202020204" pitchFamily="34" charset="0"/>
                <a:cs typeface="Arial" panose="020B0604020202020204" pitchFamily="34" charset="0"/>
              </a:rPr>
              <a:t>ХБГХБХЗГ</a:t>
            </a:r>
            <a:endParaRPr lang="en-US"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12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E63C63C9-063E-4423-B16B-D8466F389EF2}"/>
              </a:ext>
            </a:extLst>
          </p:cNvPr>
          <p:cNvGrpSpPr/>
          <p:nvPr/>
        </p:nvGrpSpPr>
        <p:grpSpPr>
          <a:xfrm>
            <a:off x="0" y="115070"/>
            <a:ext cx="12021425" cy="832570"/>
            <a:chOff x="0" y="64736"/>
            <a:chExt cx="12021425" cy="832570"/>
          </a:xfrm>
        </p:grpSpPr>
        <p:sp>
          <p:nvSpPr>
            <p:cNvPr id="16" name="TextBox 15">
              <a:extLst>
                <a:ext uri="{FF2B5EF4-FFF2-40B4-BE49-F238E27FC236}">
                  <a16:creationId xmlns="" xmlns:a16="http://schemas.microsoft.com/office/drawing/2014/main" id="{3E058C38-A653-465F-B57A-2BB234609994}"/>
                </a:ext>
              </a:extLst>
            </p:cNvPr>
            <p:cNvSpPr txBox="1"/>
            <p:nvPr/>
          </p:nvSpPr>
          <p:spPr>
            <a:xfrm>
              <a:off x="8164864" y="64736"/>
              <a:ext cx="3856561" cy="307777"/>
            </a:xfrm>
            <a:prstGeom prst="rect">
              <a:avLst/>
            </a:prstGeom>
            <a:noFill/>
          </p:spPr>
          <p:txBody>
            <a:bodyPr wrap="square" rtlCol="0">
              <a:spAutoFit/>
            </a:bodyPr>
            <a:lstStyle/>
            <a:p>
              <a:pPr algn="ctr"/>
              <a:endParaRPr lang="mn-MN" sz="1400" b="1" dirty="0">
                <a:latin typeface="Arial" panose="020B0604020202020204" pitchFamily="34" charset="0"/>
                <a:cs typeface="Arial" panose="020B0604020202020204" pitchFamily="34" charset="0"/>
              </a:endParaRPr>
            </a:p>
          </p:txBody>
        </p:sp>
        <p:sp>
          <p:nvSpPr>
            <p:cNvPr id="17" name="Title 1">
              <a:extLst>
                <a:ext uri="{FF2B5EF4-FFF2-40B4-BE49-F238E27FC236}">
                  <a16:creationId xmlns="" xmlns:a16="http://schemas.microsoft.com/office/drawing/2014/main" id="{0BF4EFEA-B23F-4792-A4A6-5F6736C2049A}"/>
                </a:ext>
              </a:extLst>
            </p:cNvPr>
            <p:cNvSpPr txBox="1">
              <a:spLocks/>
            </p:cNvSpPr>
            <p:nvPr/>
          </p:nvSpPr>
          <p:spPr>
            <a:xfrm>
              <a:off x="698324" y="576299"/>
              <a:ext cx="1677295" cy="321007"/>
            </a:xfrm>
            <a:prstGeom prst="rect">
              <a:avLst/>
            </a:prstGeom>
            <a:noFill/>
            <a:ln>
              <a:noFill/>
            </a:ln>
          </p:spPr>
          <p:txBody>
            <a:bodyPr vert="horz" lIns="91440" tIns="45720" rIns="91440" bIns="45720" rtlCol="0" anchor="ctr">
              <a:noAutofit/>
            </a:bodyPr>
            <a:lstStyle/>
            <a:p>
              <a:pPr algn="ctr">
                <a:spcBef>
                  <a:spcPct val="0"/>
                </a:spcBef>
                <a:defRPr/>
              </a:pPr>
              <a:r>
                <a:rPr lang="mn-MN" sz="800" b="1" dirty="0">
                  <a:latin typeface="Arial" panose="020B0604020202020204" pitchFamily="34" charset="0"/>
                  <a:ea typeface="+mj-ea"/>
                  <a:cs typeface="Arial" panose="020B0604020202020204" pitchFamily="34" charset="0"/>
                </a:rPr>
                <a:t>БАРИЛГА, ХОТ БАЙГУУЛАЛТЫН ЯАМ</a:t>
              </a:r>
              <a:endParaRPr lang="en-US" sz="800" b="1" dirty="0">
                <a:latin typeface="Arial" panose="020B0604020202020204" pitchFamily="34" charset="0"/>
                <a:ea typeface="+mj-ea"/>
                <a:cs typeface="Arial" panose="020B0604020202020204" pitchFamily="34" charset="0"/>
              </a:endParaRPr>
            </a:p>
          </p:txBody>
        </p:sp>
        <p:pic>
          <p:nvPicPr>
            <p:cNvPr id="18" name="Picture 2" descr="Ð¼Ð¾Ð½Ð³Ð¾Ð» ÑÐ»ÑÑÐ½ Ð·Ð°ÑÐ³Ð¸Ð¹Ð½ Ð³Ð°Ð·Ð°Ñ Ð·ÑÑÐ³Ð°Ð½ Ð¸Ð»ÑÑÑÒ¯Ò¯Ð´">
              <a:extLst>
                <a:ext uri="{FF2B5EF4-FFF2-40B4-BE49-F238E27FC236}">
                  <a16:creationId xmlns="" xmlns:a16="http://schemas.microsoft.com/office/drawing/2014/main" id="{CA4C0538-DCB1-4DCE-AB18-477553ABAF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146" t="7912" r="60918" b="8968"/>
            <a:stretch>
              <a:fillRect/>
            </a:stretch>
          </p:blipFill>
          <p:spPr bwMode="auto">
            <a:xfrm>
              <a:off x="1299884" y="78426"/>
              <a:ext cx="474176" cy="4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 xmlns:a16="http://schemas.microsoft.com/office/drawing/2014/main" id="{D4F56B4B-B31C-4F38-AED3-28BB39A2B8A0}"/>
                </a:ext>
              </a:extLst>
            </p:cNvPr>
            <p:cNvSpPr/>
            <p:nvPr/>
          </p:nvSpPr>
          <p:spPr>
            <a:xfrm>
              <a:off x="1" y="376507"/>
              <a:ext cx="698324" cy="19026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sp>
          <p:nvSpPr>
            <p:cNvPr id="22" name="Rectangle 21">
              <a:extLst>
                <a:ext uri="{FF2B5EF4-FFF2-40B4-BE49-F238E27FC236}">
                  <a16:creationId xmlns="" xmlns:a16="http://schemas.microsoft.com/office/drawing/2014/main" id="{C9333353-AA1A-41F3-B9B5-26A3A89327C9}"/>
                </a:ext>
              </a:extLst>
            </p:cNvPr>
            <p:cNvSpPr/>
            <p:nvPr/>
          </p:nvSpPr>
          <p:spPr>
            <a:xfrm>
              <a:off x="0" y="630839"/>
              <a:ext cx="698324" cy="5952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grpSp>
      <p:sp>
        <p:nvSpPr>
          <p:cNvPr id="12" name="Rectangle 11">
            <a:extLst>
              <a:ext uri="{FF2B5EF4-FFF2-40B4-BE49-F238E27FC236}">
                <a16:creationId xmlns="" xmlns:a16="http://schemas.microsoft.com/office/drawing/2014/main" id="{95E811D5-C9DC-4A56-8A45-B3BC3CF4A6C1}"/>
              </a:ext>
            </a:extLst>
          </p:cNvPr>
          <p:cNvSpPr/>
          <p:nvPr/>
        </p:nvSpPr>
        <p:spPr>
          <a:xfrm>
            <a:off x="3395020" y="534894"/>
            <a:ext cx="8534965" cy="307777"/>
          </a:xfrm>
          <a:prstGeom prst="rect">
            <a:avLst/>
          </a:prstGeom>
        </p:spPr>
        <p:txBody>
          <a:bodyPr wrap="none">
            <a:spAutoFit/>
          </a:bodyPr>
          <a:lstStyle/>
          <a:p>
            <a:pPr algn="ctr"/>
            <a:r>
              <a:rPr lang="mn-MN" sz="1400" b="1" i="1" dirty="0">
                <a:solidFill>
                  <a:srgbClr val="002060"/>
                </a:solidFill>
                <a:latin typeface="Arial" panose="020B0604020202020204" pitchFamily="34" charset="0"/>
                <a:cs typeface="Arial" panose="020B0604020202020204" pitchFamily="34" charset="0"/>
              </a:rPr>
              <a:t>ХИЛИЙН БООМТУУДЫН ХӨГЖЛИЙН ЕРӨНХИЙ </a:t>
            </a:r>
            <a:r>
              <a:rPr lang="mn-MN" sz="1400" b="1" i="1" dirty="0" smtClean="0">
                <a:solidFill>
                  <a:srgbClr val="002060"/>
                </a:solidFill>
                <a:latin typeface="Arial" panose="020B0604020202020204" pitchFamily="34" charset="0"/>
                <a:cs typeface="Arial" panose="020B0604020202020204" pitchFamily="34" charset="0"/>
              </a:rPr>
              <a:t>ТӨЛӨВЛӨГӨӨ БОЛОВСРУУЛАГДСАН БАЙДАЛ</a:t>
            </a:r>
            <a:endParaRPr lang="mn-MN" sz="1400" b="1" i="1" dirty="0">
              <a:solidFill>
                <a:srgbClr val="002060"/>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 xmlns:a16="http://schemas.microsoft.com/office/drawing/2014/main" id="{AC963937-444C-452C-95D3-1117C6D37A53}"/>
              </a:ext>
            </a:extLst>
          </p:cNvPr>
          <p:cNvGraphicFramePr>
            <a:graphicFrameLocks noGrp="1"/>
          </p:cNvGraphicFramePr>
          <p:nvPr>
            <p:extLst>
              <p:ext uri="{D42A27DB-BD31-4B8C-83A1-F6EECF244321}">
                <p14:modId xmlns:p14="http://schemas.microsoft.com/office/powerpoint/2010/main" val="2825915295"/>
              </p:ext>
            </p:extLst>
          </p:nvPr>
        </p:nvGraphicFramePr>
        <p:xfrm>
          <a:off x="349162" y="1137919"/>
          <a:ext cx="11392143" cy="5330534"/>
        </p:xfrm>
        <a:graphic>
          <a:graphicData uri="http://schemas.openxmlformats.org/drawingml/2006/table">
            <a:tbl>
              <a:tblPr firstRow="1" bandRow="1">
                <a:tableStyleId>{5C22544A-7EE6-4342-B048-85BDC9FD1C3A}</a:tableStyleId>
              </a:tblPr>
              <a:tblGrid>
                <a:gridCol w="631597">
                  <a:extLst>
                    <a:ext uri="{9D8B030D-6E8A-4147-A177-3AD203B41FA5}">
                      <a16:colId xmlns="" xmlns:a16="http://schemas.microsoft.com/office/drawing/2014/main" val="2878900132"/>
                    </a:ext>
                  </a:extLst>
                </a:gridCol>
                <a:gridCol w="1375539">
                  <a:extLst>
                    <a:ext uri="{9D8B030D-6E8A-4147-A177-3AD203B41FA5}">
                      <a16:colId xmlns="" xmlns:a16="http://schemas.microsoft.com/office/drawing/2014/main" val="2270719638"/>
                    </a:ext>
                  </a:extLst>
                </a:gridCol>
                <a:gridCol w="9385007">
                  <a:extLst>
                    <a:ext uri="{9D8B030D-6E8A-4147-A177-3AD203B41FA5}">
                      <a16:colId xmlns="" xmlns:a16="http://schemas.microsoft.com/office/drawing/2014/main" val="1769601421"/>
                    </a:ext>
                  </a:extLst>
                </a:gridCol>
              </a:tblGrid>
              <a:tr h="527313">
                <a:tc>
                  <a:txBody>
                    <a:bodyPr/>
                    <a:lstStyle/>
                    <a:p>
                      <a:pPr algn="ctr"/>
                      <a:r>
                        <a:rPr lang="mn-MN" sz="1200"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a:tc>
                <a:tc>
                  <a:txBody>
                    <a:bodyPr/>
                    <a:lstStyle/>
                    <a:p>
                      <a:pPr algn="ctr"/>
                      <a:r>
                        <a:rPr lang="mn-MN" sz="1200" dirty="0">
                          <a:latin typeface="Arial" panose="020B0604020202020204" pitchFamily="34" charset="0"/>
                          <a:cs typeface="Arial" panose="020B0604020202020204" pitchFamily="34" charset="0"/>
                        </a:rPr>
                        <a:t>Хилийн боомт нэр </a:t>
                      </a:r>
                      <a:endParaRPr lang="en-US" sz="1200" dirty="0">
                        <a:latin typeface="Arial" panose="020B0604020202020204" pitchFamily="34" charset="0"/>
                        <a:cs typeface="Arial" panose="020B0604020202020204" pitchFamily="34" charset="0"/>
                      </a:endParaRPr>
                    </a:p>
                  </a:txBody>
                  <a:tcPr/>
                </a:tc>
                <a:tc>
                  <a:txBody>
                    <a:bodyPr/>
                    <a:lstStyle/>
                    <a:p>
                      <a:pPr algn="ctr"/>
                      <a:r>
                        <a:rPr lang="mn-MN" sz="1200" dirty="0" smtClean="0">
                          <a:latin typeface="Arial" panose="020B0604020202020204" pitchFamily="34" charset="0"/>
                          <a:cs typeface="Arial" panose="020B0604020202020204" pitchFamily="34" charset="0"/>
                        </a:rPr>
                        <a:t>Боловсруулагдсан байдал</a:t>
                      </a:r>
                    </a:p>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312927957"/>
                  </a:ext>
                </a:extLst>
              </a:tr>
              <a:tr h="356425">
                <a:tc>
                  <a:txBody>
                    <a:bodyPr/>
                    <a:lstStyle/>
                    <a:p>
                      <a:pPr algn="ctr"/>
                      <a:r>
                        <a:rPr lang="mn-MN" sz="1200" dirty="0">
                          <a:solidFill>
                            <a:srgbClr val="002060"/>
                          </a:solidFill>
                          <a:latin typeface="Arial" panose="020B0604020202020204" pitchFamily="34" charset="0"/>
                          <a:cs typeface="Arial" panose="020B0604020202020204" pitchFamily="34" charset="0"/>
                        </a:rPr>
                        <a:t>1</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r>
                        <a:rPr lang="mn-MN" sz="1200" dirty="0">
                          <a:solidFill>
                            <a:srgbClr val="002060"/>
                          </a:solidFill>
                          <a:latin typeface="Arial" panose="020B0604020202020204" pitchFamily="34" charset="0"/>
                          <a:cs typeface="Arial" panose="020B0604020202020204" pitchFamily="34" charset="0"/>
                        </a:rPr>
                        <a:t>Алтанбулаг </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pPr algn="just"/>
                      <a:r>
                        <a:rPr lang="mn-MN" sz="1200" dirty="0" smtClean="0">
                          <a:solidFill>
                            <a:srgbClr val="002060"/>
                          </a:solidFill>
                          <a:latin typeface="Arial" panose="020B0604020202020204" pitchFamily="34" charset="0"/>
                          <a:cs typeface="Arial" panose="020B0604020202020204" pitchFamily="34" charset="0"/>
                        </a:rPr>
                        <a:t>Хөгжлийн</a:t>
                      </a:r>
                      <a:r>
                        <a:rPr lang="mn-MN" sz="1200" baseline="0" dirty="0" smtClean="0">
                          <a:solidFill>
                            <a:srgbClr val="002060"/>
                          </a:solidFill>
                          <a:latin typeface="Arial" panose="020B0604020202020204" pitchFamily="34" charset="0"/>
                          <a:cs typeface="Arial" panose="020B0604020202020204" pitchFamily="34" charset="0"/>
                        </a:rPr>
                        <a:t> ерөнхий төлөвлөгөө боловсруулагдаж байна</a:t>
                      </a:r>
                      <a:endParaRPr lang="en-US" sz="12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581603936"/>
                  </a:ext>
                </a:extLst>
              </a:tr>
              <a:tr h="356425">
                <a:tc>
                  <a:txBody>
                    <a:bodyPr/>
                    <a:lstStyle/>
                    <a:p>
                      <a:pPr algn="ctr"/>
                      <a:r>
                        <a:rPr lang="mn-MN" sz="1200" dirty="0">
                          <a:solidFill>
                            <a:srgbClr val="002060"/>
                          </a:solidFill>
                          <a:latin typeface="Arial" panose="020B0604020202020204" pitchFamily="34" charset="0"/>
                          <a:cs typeface="Arial" panose="020B0604020202020204" pitchFamily="34" charset="0"/>
                        </a:rPr>
                        <a:t>2</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r>
                        <a:rPr lang="mn-MN" sz="1200" dirty="0">
                          <a:solidFill>
                            <a:srgbClr val="002060"/>
                          </a:solidFill>
                          <a:latin typeface="Arial" panose="020B0604020202020204" pitchFamily="34" charset="0"/>
                          <a:cs typeface="Arial" panose="020B0604020202020204" pitchFamily="34" charset="0"/>
                        </a:rPr>
                        <a:t>Замын-Үүд</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15000"/>
                        </a:lnSpc>
                        <a:spcBef>
                          <a:spcPts val="0"/>
                        </a:spcBef>
                        <a:spcAft>
                          <a:spcPts val="800"/>
                        </a:spcAft>
                        <a:buClrTx/>
                        <a:buSzTx/>
                        <a:buFontTx/>
                        <a:buNone/>
                        <a:tabLst/>
                        <a:defRPr/>
                      </a:pPr>
                      <a:r>
                        <a:rPr lang="mn-MN" sz="1200" dirty="0" smtClean="0">
                          <a:solidFill>
                            <a:srgbClr val="002060"/>
                          </a:solidFill>
                          <a:latin typeface="Arial" panose="020B0604020202020204" pitchFamily="34" charset="0"/>
                          <a:cs typeface="Arial" panose="020B0604020202020204" pitchFamily="34" charset="0"/>
                        </a:rPr>
                        <a:t>Хөгжлийн</a:t>
                      </a:r>
                      <a:r>
                        <a:rPr lang="mn-MN" sz="1200" baseline="0" dirty="0" smtClean="0">
                          <a:solidFill>
                            <a:srgbClr val="002060"/>
                          </a:solidFill>
                          <a:latin typeface="Arial" panose="020B0604020202020204" pitchFamily="34" charset="0"/>
                          <a:cs typeface="Arial" panose="020B0604020202020204" pitchFamily="34" charset="0"/>
                        </a:rPr>
                        <a:t> ерөнхий төлөвлөгөө боловсруулагдаж байна</a:t>
                      </a:r>
                      <a:endParaRPr lang="en-US" sz="1200" dirty="0" smtClean="0">
                        <a:solidFill>
                          <a:srgbClr val="00206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539539261"/>
                  </a:ext>
                </a:extLst>
              </a:tr>
              <a:tr h="351542">
                <a:tc>
                  <a:txBody>
                    <a:bodyPr/>
                    <a:lstStyle/>
                    <a:p>
                      <a:pPr algn="ctr"/>
                      <a:r>
                        <a:rPr lang="mn-MN" sz="1200" dirty="0">
                          <a:solidFill>
                            <a:srgbClr val="002060"/>
                          </a:solidFill>
                          <a:latin typeface="Arial" panose="020B0604020202020204" pitchFamily="34" charset="0"/>
                          <a:cs typeface="Arial" panose="020B0604020202020204" pitchFamily="34" charset="0"/>
                        </a:rPr>
                        <a:t>3</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r>
                        <a:rPr lang="mn-MN" sz="1200" dirty="0">
                          <a:solidFill>
                            <a:srgbClr val="002060"/>
                          </a:solidFill>
                          <a:latin typeface="Arial" panose="020B0604020202020204" pitchFamily="34" charset="0"/>
                          <a:cs typeface="Arial" panose="020B0604020202020204" pitchFamily="34" charset="0"/>
                        </a:rPr>
                        <a:t>Бичигт</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pPr algn="just"/>
                      <a:r>
                        <a:rPr lang="mn-MN" sz="1200" b="0" dirty="0" smtClean="0">
                          <a:solidFill>
                            <a:srgbClr val="002060"/>
                          </a:solidFill>
                          <a:latin typeface="Arial" panose="020B0604020202020204" pitchFamily="34" charset="0"/>
                          <a:cs typeface="Arial" panose="020B0604020202020204" pitchFamily="34" charset="0"/>
                        </a:rPr>
                        <a:t>Хөгжлийн ерөнхий</a:t>
                      </a:r>
                      <a:r>
                        <a:rPr lang="mn-MN" sz="1200" b="0" baseline="0" dirty="0" smtClean="0">
                          <a:solidFill>
                            <a:srgbClr val="002060"/>
                          </a:solidFill>
                          <a:latin typeface="Arial" panose="020B0604020202020204" pitchFamily="34" charset="0"/>
                          <a:cs typeface="Arial" panose="020B0604020202020204" pitchFamily="34" charset="0"/>
                        </a:rPr>
                        <a:t> төлөвлөгөөг </a:t>
                      </a:r>
                      <a:r>
                        <a:rPr lang="mn-MN" sz="1200" b="0" dirty="0" smtClean="0">
                          <a:solidFill>
                            <a:srgbClr val="002060"/>
                          </a:solidFill>
                          <a:latin typeface="Arial" panose="020B0604020202020204" pitchFamily="34" charset="0"/>
                          <a:cs typeface="Arial" panose="020B0604020202020204" pitchFamily="34" charset="0"/>
                        </a:rPr>
                        <a:t>Монгол Улсын хилийн боомтын Үндэсний зөвлөлийн 2014</a:t>
                      </a:r>
                      <a:r>
                        <a:rPr lang="mn-MN" sz="1200" b="0" baseline="0" dirty="0" smtClean="0">
                          <a:solidFill>
                            <a:srgbClr val="002060"/>
                          </a:solidFill>
                          <a:latin typeface="Arial" panose="020B0604020202020204" pitchFamily="34" charset="0"/>
                          <a:cs typeface="Arial" panose="020B0604020202020204" pitchFamily="34" charset="0"/>
                        </a:rPr>
                        <a:t> оны 01 дүгээр тогтоолоор батлагдсан</a:t>
                      </a:r>
                      <a:endParaRPr lang="en-US" sz="1200" b="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671595389"/>
                  </a:ext>
                </a:extLst>
              </a:tr>
              <a:tr h="351542">
                <a:tc>
                  <a:txBody>
                    <a:bodyPr/>
                    <a:lstStyle/>
                    <a:p>
                      <a:pPr algn="ctr"/>
                      <a:r>
                        <a:rPr lang="mn-MN" sz="1200" dirty="0" smtClean="0">
                          <a:solidFill>
                            <a:srgbClr val="002060"/>
                          </a:solidFill>
                          <a:latin typeface="Arial" panose="020B0604020202020204" pitchFamily="34" charset="0"/>
                          <a:cs typeface="Arial" panose="020B0604020202020204" pitchFamily="34" charset="0"/>
                        </a:rPr>
                        <a:t>4</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r>
                        <a:rPr lang="mn-MN" sz="1200" dirty="0" smtClean="0">
                          <a:solidFill>
                            <a:srgbClr val="002060"/>
                          </a:solidFill>
                          <a:latin typeface="Arial" panose="020B0604020202020204" pitchFamily="34" charset="0"/>
                          <a:cs typeface="Arial" panose="020B0604020202020204" pitchFamily="34" charset="0"/>
                        </a:rPr>
                        <a:t>Бургастай</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pPr algn="just"/>
                      <a:r>
                        <a:rPr lang="mn-MN" sz="1200" b="0" dirty="0" smtClean="0">
                          <a:solidFill>
                            <a:srgbClr val="002060"/>
                          </a:solidFill>
                          <a:latin typeface="Arial" panose="020B0604020202020204" pitchFamily="34" charset="0"/>
                          <a:cs typeface="Arial" panose="020B0604020202020204" pitchFamily="34" charset="0"/>
                        </a:rPr>
                        <a:t>Хөгжлийн ерөнхий</a:t>
                      </a:r>
                      <a:r>
                        <a:rPr lang="mn-MN" sz="1200" b="0" baseline="0" dirty="0" smtClean="0">
                          <a:solidFill>
                            <a:srgbClr val="002060"/>
                          </a:solidFill>
                          <a:latin typeface="Arial" panose="020B0604020202020204" pitchFamily="34" charset="0"/>
                          <a:cs typeface="Arial" panose="020B0604020202020204" pitchFamily="34" charset="0"/>
                        </a:rPr>
                        <a:t> төлөвлөгөөг </a:t>
                      </a:r>
                      <a:r>
                        <a:rPr lang="mn-MN" sz="1200" b="0" dirty="0" smtClean="0">
                          <a:solidFill>
                            <a:srgbClr val="002060"/>
                          </a:solidFill>
                          <a:latin typeface="Arial" panose="020B0604020202020204" pitchFamily="34" charset="0"/>
                          <a:cs typeface="Arial" panose="020B0604020202020204" pitchFamily="34" charset="0"/>
                        </a:rPr>
                        <a:t>Монгол Улсын хилийн боомтын Үндэсний зөвлөлийн 2014</a:t>
                      </a:r>
                      <a:r>
                        <a:rPr lang="mn-MN" sz="1200" b="0" baseline="0" dirty="0" smtClean="0">
                          <a:solidFill>
                            <a:srgbClr val="002060"/>
                          </a:solidFill>
                          <a:latin typeface="Arial" panose="020B0604020202020204" pitchFamily="34" charset="0"/>
                          <a:cs typeface="Arial" panose="020B0604020202020204" pitchFamily="34" charset="0"/>
                        </a:rPr>
                        <a:t> оны 01 дүгээр тогтоолоор батлагдсан</a:t>
                      </a:r>
                      <a:endParaRPr lang="en-US" sz="1200" b="0" dirty="0">
                        <a:solidFill>
                          <a:srgbClr val="002060"/>
                        </a:solidFill>
                        <a:latin typeface="Arial" panose="020B0604020202020204" pitchFamily="34" charset="0"/>
                        <a:cs typeface="Arial" panose="020B0604020202020204" pitchFamily="34" charset="0"/>
                      </a:endParaRPr>
                    </a:p>
                  </a:txBody>
                  <a:tcPr/>
                </a:tc>
              </a:tr>
              <a:tr h="351542">
                <a:tc>
                  <a:txBody>
                    <a:bodyPr/>
                    <a:lstStyle/>
                    <a:p>
                      <a:pPr algn="ctr"/>
                      <a:r>
                        <a:rPr lang="mn-MN" sz="1200" dirty="0" smtClean="0">
                          <a:solidFill>
                            <a:srgbClr val="002060"/>
                          </a:solidFill>
                          <a:latin typeface="Arial" panose="020B0604020202020204" pitchFamily="34" charset="0"/>
                          <a:cs typeface="Arial" panose="020B0604020202020204" pitchFamily="34" charset="0"/>
                        </a:rPr>
                        <a:t>5</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r>
                        <a:rPr lang="mn-MN" sz="1200" dirty="0" smtClean="0">
                          <a:solidFill>
                            <a:srgbClr val="002060"/>
                          </a:solidFill>
                          <a:latin typeface="Arial" panose="020B0604020202020204" pitchFamily="34" charset="0"/>
                          <a:cs typeface="Arial" panose="020B0604020202020204" pitchFamily="34" charset="0"/>
                        </a:rPr>
                        <a:t>Булган</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pPr algn="just"/>
                      <a:r>
                        <a:rPr lang="mn-MN" sz="1200" b="0" dirty="0" smtClean="0">
                          <a:solidFill>
                            <a:srgbClr val="002060"/>
                          </a:solidFill>
                          <a:latin typeface="Arial" panose="020B0604020202020204" pitchFamily="34" charset="0"/>
                          <a:cs typeface="Arial" panose="020B0604020202020204" pitchFamily="34" charset="0"/>
                        </a:rPr>
                        <a:t>Хөгжлийн ерөнхий</a:t>
                      </a:r>
                      <a:r>
                        <a:rPr lang="mn-MN" sz="1200" b="0" baseline="0" dirty="0" smtClean="0">
                          <a:solidFill>
                            <a:srgbClr val="002060"/>
                          </a:solidFill>
                          <a:latin typeface="Arial" panose="020B0604020202020204" pitchFamily="34" charset="0"/>
                          <a:cs typeface="Arial" panose="020B0604020202020204" pitchFamily="34" charset="0"/>
                        </a:rPr>
                        <a:t> төлөвлөгөөг </a:t>
                      </a:r>
                      <a:r>
                        <a:rPr lang="mn-MN" sz="1200" b="0" dirty="0" smtClean="0">
                          <a:solidFill>
                            <a:srgbClr val="002060"/>
                          </a:solidFill>
                          <a:latin typeface="Arial" panose="020B0604020202020204" pitchFamily="34" charset="0"/>
                          <a:cs typeface="Arial" panose="020B0604020202020204" pitchFamily="34" charset="0"/>
                        </a:rPr>
                        <a:t>Монгол Улсын хилийн боомтын Үндэсний зөвлөлийн 2014</a:t>
                      </a:r>
                      <a:r>
                        <a:rPr lang="mn-MN" sz="1200" b="0" baseline="0" dirty="0" smtClean="0">
                          <a:solidFill>
                            <a:srgbClr val="002060"/>
                          </a:solidFill>
                          <a:latin typeface="Arial" panose="020B0604020202020204" pitchFamily="34" charset="0"/>
                          <a:cs typeface="Arial" panose="020B0604020202020204" pitchFamily="34" charset="0"/>
                        </a:rPr>
                        <a:t> оны 01 дүгээр тогтоолоор батлагдсан</a:t>
                      </a:r>
                      <a:endParaRPr lang="en-US" sz="1200" b="0" dirty="0">
                        <a:solidFill>
                          <a:srgbClr val="002060"/>
                        </a:solidFill>
                        <a:latin typeface="Arial" panose="020B0604020202020204" pitchFamily="34" charset="0"/>
                        <a:cs typeface="Arial" panose="020B0604020202020204" pitchFamily="34" charset="0"/>
                      </a:endParaRPr>
                    </a:p>
                  </a:txBody>
                  <a:tcPr/>
                </a:tc>
              </a:tr>
              <a:tr h="351542">
                <a:tc>
                  <a:txBody>
                    <a:bodyPr/>
                    <a:lstStyle/>
                    <a:p>
                      <a:pPr algn="ctr"/>
                      <a:r>
                        <a:rPr lang="mn-MN" sz="1200" dirty="0" smtClean="0">
                          <a:solidFill>
                            <a:srgbClr val="002060"/>
                          </a:solidFill>
                          <a:latin typeface="Arial" panose="020B0604020202020204" pitchFamily="34" charset="0"/>
                          <a:cs typeface="Arial" panose="020B0604020202020204" pitchFamily="34" charset="0"/>
                        </a:rPr>
                        <a:t>6</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r>
                        <a:rPr lang="mn-MN" sz="1200" dirty="0" smtClean="0">
                          <a:solidFill>
                            <a:srgbClr val="002060"/>
                          </a:solidFill>
                          <a:latin typeface="Arial" panose="020B0604020202020204" pitchFamily="34" charset="0"/>
                          <a:cs typeface="Arial" panose="020B0604020202020204" pitchFamily="34" charset="0"/>
                        </a:rPr>
                        <a:t>Зэлтэр</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pPr algn="just"/>
                      <a:r>
                        <a:rPr lang="mn-MN" sz="1200" b="0" dirty="0" smtClean="0">
                          <a:solidFill>
                            <a:srgbClr val="002060"/>
                          </a:solidFill>
                          <a:latin typeface="Arial" panose="020B0604020202020204" pitchFamily="34" charset="0"/>
                          <a:cs typeface="Arial" panose="020B0604020202020204" pitchFamily="34" charset="0"/>
                        </a:rPr>
                        <a:t>Хөгжлийн ерөнхий</a:t>
                      </a:r>
                      <a:r>
                        <a:rPr lang="mn-MN" sz="1200" b="0" baseline="0" dirty="0" smtClean="0">
                          <a:solidFill>
                            <a:srgbClr val="002060"/>
                          </a:solidFill>
                          <a:latin typeface="Arial" panose="020B0604020202020204" pitchFamily="34" charset="0"/>
                          <a:cs typeface="Arial" panose="020B0604020202020204" pitchFamily="34" charset="0"/>
                        </a:rPr>
                        <a:t> төлөвлөгөөг </a:t>
                      </a:r>
                      <a:r>
                        <a:rPr lang="mn-MN" sz="1200" b="0" dirty="0" smtClean="0">
                          <a:solidFill>
                            <a:srgbClr val="002060"/>
                          </a:solidFill>
                          <a:latin typeface="Arial" panose="020B0604020202020204" pitchFamily="34" charset="0"/>
                          <a:cs typeface="Arial" panose="020B0604020202020204" pitchFamily="34" charset="0"/>
                        </a:rPr>
                        <a:t>Монгол Улсын хилийн боомтын Үндэсний зөвлөлийн 2014</a:t>
                      </a:r>
                      <a:r>
                        <a:rPr lang="mn-MN" sz="1200" b="0" baseline="0" dirty="0" smtClean="0">
                          <a:solidFill>
                            <a:srgbClr val="002060"/>
                          </a:solidFill>
                          <a:latin typeface="Arial" panose="020B0604020202020204" pitchFamily="34" charset="0"/>
                          <a:cs typeface="Arial" panose="020B0604020202020204" pitchFamily="34" charset="0"/>
                        </a:rPr>
                        <a:t> оны 01 дүгээр тогтоолоор батлагдсан</a:t>
                      </a:r>
                      <a:endParaRPr lang="en-US" sz="1200" b="0" dirty="0">
                        <a:solidFill>
                          <a:srgbClr val="002060"/>
                        </a:solidFill>
                        <a:latin typeface="Arial" panose="020B0604020202020204" pitchFamily="34" charset="0"/>
                        <a:cs typeface="Arial" panose="020B0604020202020204" pitchFamily="34" charset="0"/>
                      </a:endParaRPr>
                    </a:p>
                  </a:txBody>
                  <a:tcPr/>
                </a:tc>
              </a:tr>
              <a:tr h="351542">
                <a:tc>
                  <a:txBody>
                    <a:bodyPr/>
                    <a:lstStyle/>
                    <a:p>
                      <a:pPr algn="ctr"/>
                      <a:r>
                        <a:rPr lang="mn-MN" sz="1200" dirty="0" smtClean="0">
                          <a:solidFill>
                            <a:srgbClr val="002060"/>
                          </a:solidFill>
                          <a:latin typeface="Arial" panose="020B0604020202020204" pitchFamily="34" charset="0"/>
                          <a:cs typeface="Arial" panose="020B0604020202020204" pitchFamily="34" charset="0"/>
                        </a:rPr>
                        <a:t>7</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r>
                        <a:rPr lang="mn-MN" sz="1200" dirty="0" smtClean="0">
                          <a:solidFill>
                            <a:srgbClr val="002060"/>
                          </a:solidFill>
                          <a:latin typeface="Arial" panose="020B0604020202020204" pitchFamily="34" charset="0"/>
                          <a:cs typeface="Arial" panose="020B0604020202020204" pitchFamily="34" charset="0"/>
                        </a:rPr>
                        <a:t>Ханги-Мандал</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pPr algn="just"/>
                      <a:r>
                        <a:rPr lang="mn-MN" sz="1200" b="0" dirty="0" smtClean="0">
                          <a:solidFill>
                            <a:srgbClr val="002060"/>
                          </a:solidFill>
                          <a:latin typeface="Arial" panose="020B0604020202020204" pitchFamily="34" charset="0"/>
                          <a:cs typeface="Arial" panose="020B0604020202020204" pitchFamily="34" charset="0"/>
                        </a:rPr>
                        <a:t>Хөгжлийн ерөнхий</a:t>
                      </a:r>
                      <a:r>
                        <a:rPr lang="mn-MN" sz="1200" b="0" baseline="0" dirty="0" smtClean="0">
                          <a:solidFill>
                            <a:srgbClr val="002060"/>
                          </a:solidFill>
                          <a:latin typeface="Arial" panose="020B0604020202020204" pitchFamily="34" charset="0"/>
                          <a:cs typeface="Arial" panose="020B0604020202020204" pitchFamily="34" charset="0"/>
                        </a:rPr>
                        <a:t> төлөвлөгөөг </a:t>
                      </a:r>
                      <a:r>
                        <a:rPr lang="mn-MN" sz="1200" b="0" dirty="0" smtClean="0">
                          <a:solidFill>
                            <a:srgbClr val="002060"/>
                          </a:solidFill>
                          <a:latin typeface="Arial" panose="020B0604020202020204" pitchFamily="34" charset="0"/>
                          <a:cs typeface="Arial" panose="020B0604020202020204" pitchFamily="34" charset="0"/>
                        </a:rPr>
                        <a:t>Монгол Улсын хилийн боомтын Үндэсний зөвлөлийн 2014</a:t>
                      </a:r>
                      <a:r>
                        <a:rPr lang="mn-MN" sz="1200" b="0" baseline="0" dirty="0" smtClean="0">
                          <a:solidFill>
                            <a:srgbClr val="002060"/>
                          </a:solidFill>
                          <a:latin typeface="Arial" panose="020B0604020202020204" pitchFamily="34" charset="0"/>
                          <a:cs typeface="Arial" panose="020B0604020202020204" pitchFamily="34" charset="0"/>
                        </a:rPr>
                        <a:t> оны 01 дүгээр тогтоолоор батлагдсан</a:t>
                      </a:r>
                      <a:endParaRPr lang="en-US" sz="1200" b="0" dirty="0">
                        <a:solidFill>
                          <a:srgbClr val="002060"/>
                        </a:solidFill>
                        <a:latin typeface="Arial" panose="020B0604020202020204" pitchFamily="34" charset="0"/>
                        <a:cs typeface="Arial" panose="020B0604020202020204" pitchFamily="34" charset="0"/>
                      </a:endParaRPr>
                    </a:p>
                  </a:txBody>
                  <a:tcPr/>
                </a:tc>
              </a:tr>
              <a:tr h="351542">
                <a:tc>
                  <a:txBody>
                    <a:bodyPr/>
                    <a:lstStyle/>
                    <a:p>
                      <a:pPr algn="ctr"/>
                      <a:r>
                        <a:rPr lang="mn-MN" sz="1200" dirty="0" smtClean="0">
                          <a:solidFill>
                            <a:srgbClr val="002060"/>
                          </a:solidFill>
                          <a:latin typeface="Arial" panose="020B0604020202020204" pitchFamily="34" charset="0"/>
                          <a:cs typeface="Arial" panose="020B0604020202020204" pitchFamily="34" charset="0"/>
                        </a:rPr>
                        <a:t>8</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r>
                        <a:rPr lang="mn-MN" sz="1200" dirty="0" smtClean="0">
                          <a:solidFill>
                            <a:srgbClr val="002060"/>
                          </a:solidFill>
                          <a:latin typeface="Arial" panose="020B0604020202020204" pitchFamily="34" charset="0"/>
                          <a:cs typeface="Arial" panose="020B0604020202020204" pitchFamily="34" charset="0"/>
                        </a:rPr>
                        <a:t>Ханх</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pPr algn="just"/>
                      <a:r>
                        <a:rPr lang="mn-MN" sz="1200" b="0" dirty="0" smtClean="0">
                          <a:solidFill>
                            <a:srgbClr val="002060"/>
                          </a:solidFill>
                          <a:latin typeface="Arial" panose="020B0604020202020204" pitchFamily="34" charset="0"/>
                          <a:cs typeface="Arial" panose="020B0604020202020204" pitchFamily="34" charset="0"/>
                        </a:rPr>
                        <a:t>Хөгжлийн ерөнхий</a:t>
                      </a:r>
                      <a:r>
                        <a:rPr lang="mn-MN" sz="1200" b="0" baseline="0" dirty="0" smtClean="0">
                          <a:solidFill>
                            <a:srgbClr val="002060"/>
                          </a:solidFill>
                          <a:latin typeface="Arial" panose="020B0604020202020204" pitchFamily="34" charset="0"/>
                          <a:cs typeface="Arial" panose="020B0604020202020204" pitchFamily="34" charset="0"/>
                        </a:rPr>
                        <a:t> төлөвлөгөөг </a:t>
                      </a:r>
                      <a:r>
                        <a:rPr lang="mn-MN" sz="1200" b="0" dirty="0" smtClean="0">
                          <a:solidFill>
                            <a:srgbClr val="002060"/>
                          </a:solidFill>
                          <a:latin typeface="Arial" panose="020B0604020202020204" pitchFamily="34" charset="0"/>
                          <a:cs typeface="Arial" panose="020B0604020202020204" pitchFamily="34" charset="0"/>
                        </a:rPr>
                        <a:t>Монгол Улсын хилийн боомтын Үндэсний зөвлөлийн 2014</a:t>
                      </a:r>
                      <a:r>
                        <a:rPr lang="mn-MN" sz="1200" b="0" baseline="0" dirty="0" smtClean="0">
                          <a:solidFill>
                            <a:srgbClr val="002060"/>
                          </a:solidFill>
                          <a:latin typeface="Arial" panose="020B0604020202020204" pitchFamily="34" charset="0"/>
                          <a:cs typeface="Arial" panose="020B0604020202020204" pitchFamily="34" charset="0"/>
                        </a:rPr>
                        <a:t> оны 01 дүгээр тогтоолоор батлагдсан</a:t>
                      </a:r>
                      <a:endParaRPr lang="en-US" sz="1200" b="0" dirty="0">
                        <a:solidFill>
                          <a:srgbClr val="002060"/>
                        </a:solidFill>
                        <a:latin typeface="Arial" panose="020B0604020202020204" pitchFamily="34" charset="0"/>
                        <a:cs typeface="Arial" panose="020B0604020202020204" pitchFamily="34" charset="0"/>
                      </a:endParaRPr>
                    </a:p>
                  </a:txBody>
                  <a:tcPr/>
                </a:tc>
              </a:tr>
              <a:tr h="660373">
                <a:tc>
                  <a:txBody>
                    <a:bodyPr/>
                    <a:lstStyle/>
                    <a:p>
                      <a:pPr algn="ctr"/>
                      <a:r>
                        <a:rPr lang="mn-MN" sz="1200" dirty="0" smtClean="0">
                          <a:solidFill>
                            <a:srgbClr val="002060"/>
                          </a:solidFill>
                          <a:latin typeface="Arial" panose="020B0604020202020204" pitchFamily="34" charset="0"/>
                          <a:cs typeface="Arial" panose="020B0604020202020204" pitchFamily="34" charset="0"/>
                        </a:rPr>
                        <a:t>9</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r>
                        <a:rPr lang="mn-MN" sz="1200" dirty="0" smtClean="0">
                          <a:solidFill>
                            <a:srgbClr val="002060"/>
                          </a:solidFill>
                          <a:latin typeface="Arial" panose="020B0604020202020204" pitchFamily="34" charset="0"/>
                          <a:cs typeface="Arial" panose="020B0604020202020204" pitchFamily="34" charset="0"/>
                        </a:rPr>
                        <a:t>Гашуунсухайт</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pPr algn="just"/>
                      <a:r>
                        <a:rPr lang="mn-MN" sz="1200" b="0" dirty="0" smtClean="0">
                          <a:solidFill>
                            <a:srgbClr val="002060"/>
                          </a:solidFill>
                          <a:latin typeface="Arial" panose="020B0604020202020204" pitchFamily="34" charset="0"/>
                          <a:cs typeface="Arial" panose="020B0604020202020204" pitchFamily="34" charset="0"/>
                        </a:rPr>
                        <a:t>- Хөгжлийн ерөнхий төлөвлөгөөг ЗГ-ын 2012 оны  107 дугаар тогтоолоор баталсан</a:t>
                      </a:r>
                    </a:p>
                    <a:p>
                      <a:pPr algn="just"/>
                      <a:r>
                        <a:rPr lang="mn-MN" sz="1200" b="0" dirty="0" smtClean="0">
                          <a:solidFill>
                            <a:srgbClr val="002060"/>
                          </a:solidFill>
                          <a:latin typeface="Arial" panose="020B0604020202020204" pitchFamily="34" charset="0"/>
                          <a:cs typeface="Arial" panose="020B0604020202020204" pitchFamily="34" charset="0"/>
                        </a:rPr>
                        <a:t>- Хэсэгчилсэн ерөнхий</a:t>
                      </a:r>
                      <a:r>
                        <a:rPr lang="mn-MN" sz="1200" b="0" baseline="0" dirty="0" smtClean="0">
                          <a:solidFill>
                            <a:srgbClr val="002060"/>
                          </a:solidFill>
                          <a:latin typeface="Arial" panose="020B0604020202020204" pitchFamily="34" charset="0"/>
                          <a:cs typeface="Arial" panose="020B0604020202020204" pitchFamily="34" charset="0"/>
                        </a:rPr>
                        <a:t> төлөвлөгөөг </a:t>
                      </a:r>
                      <a:r>
                        <a:rPr lang="mn-MN" sz="1200" b="0" dirty="0" smtClean="0">
                          <a:solidFill>
                            <a:srgbClr val="002060"/>
                          </a:solidFill>
                          <a:latin typeface="Arial" panose="020B0604020202020204" pitchFamily="34" charset="0"/>
                          <a:cs typeface="Arial" panose="020B0604020202020204" pitchFamily="34" charset="0"/>
                        </a:rPr>
                        <a:t>Монгол Улсын хилийн боомтын Үндэсний зөвлөлийн 2018</a:t>
                      </a:r>
                      <a:r>
                        <a:rPr lang="mn-MN" sz="1200" b="0" baseline="0" dirty="0" smtClean="0">
                          <a:solidFill>
                            <a:srgbClr val="002060"/>
                          </a:solidFill>
                          <a:latin typeface="Arial" panose="020B0604020202020204" pitchFamily="34" charset="0"/>
                          <a:cs typeface="Arial" panose="020B0604020202020204" pitchFamily="34" charset="0"/>
                        </a:rPr>
                        <a:t> оны 02 дугаа тогтоолоор батлагдсан</a:t>
                      </a:r>
                      <a:endParaRPr lang="en-US" sz="1200" b="0" dirty="0">
                        <a:solidFill>
                          <a:srgbClr val="002060"/>
                        </a:solidFill>
                        <a:latin typeface="Arial" panose="020B0604020202020204" pitchFamily="34" charset="0"/>
                        <a:cs typeface="Arial" panose="020B0604020202020204" pitchFamily="34" charset="0"/>
                      </a:endParaRPr>
                    </a:p>
                  </a:txBody>
                  <a:tcPr/>
                </a:tc>
              </a:tr>
              <a:tr h="660373">
                <a:tc>
                  <a:txBody>
                    <a:bodyPr/>
                    <a:lstStyle/>
                    <a:p>
                      <a:pPr algn="ctr"/>
                      <a:r>
                        <a:rPr lang="mn-MN" sz="1200" dirty="0" smtClean="0">
                          <a:solidFill>
                            <a:srgbClr val="002060"/>
                          </a:solidFill>
                          <a:latin typeface="Arial" panose="020B0604020202020204" pitchFamily="34" charset="0"/>
                          <a:cs typeface="Arial" panose="020B0604020202020204" pitchFamily="34" charset="0"/>
                        </a:rPr>
                        <a:t>10</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r>
                        <a:rPr lang="mn-MN" sz="1200" dirty="0" smtClean="0">
                          <a:solidFill>
                            <a:srgbClr val="002060"/>
                          </a:solidFill>
                          <a:latin typeface="Arial" panose="020B0604020202020204" pitchFamily="34" charset="0"/>
                          <a:cs typeface="Arial" panose="020B0604020202020204" pitchFamily="34" charset="0"/>
                        </a:rPr>
                        <a:t>Шивээхүрэн</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n-MN" sz="12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Хөгжлийн ерөнхий төлөвлөгөөг ЗГ-ын 2012 оны  107 дугаар тогтоолоор батлагдсан</a:t>
                      </a:r>
                    </a:p>
                    <a:p>
                      <a:pPr algn="just"/>
                      <a:r>
                        <a:rPr lang="mn-MN" sz="1200" b="0" dirty="0" smtClean="0">
                          <a:solidFill>
                            <a:srgbClr val="002060"/>
                          </a:solidFill>
                          <a:latin typeface="Arial" panose="020B0604020202020204" pitchFamily="34" charset="0"/>
                          <a:cs typeface="Arial" panose="020B0604020202020204" pitchFamily="34" charset="0"/>
                        </a:rPr>
                        <a:t>- Хэсэгчилсэн ерөнхий</a:t>
                      </a:r>
                      <a:r>
                        <a:rPr lang="mn-MN" sz="1200" b="0" baseline="0" dirty="0" smtClean="0">
                          <a:solidFill>
                            <a:srgbClr val="002060"/>
                          </a:solidFill>
                          <a:latin typeface="Arial" panose="020B0604020202020204" pitchFamily="34" charset="0"/>
                          <a:cs typeface="Arial" panose="020B0604020202020204" pitchFamily="34" charset="0"/>
                        </a:rPr>
                        <a:t> төлөвлөгөөг </a:t>
                      </a:r>
                      <a:r>
                        <a:rPr lang="mn-MN" sz="1200" b="0" dirty="0" smtClean="0">
                          <a:solidFill>
                            <a:srgbClr val="002060"/>
                          </a:solidFill>
                          <a:latin typeface="Arial" panose="020B0604020202020204" pitchFamily="34" charset="0"/>
                          <a:cs typeface="Arial" panose="020B0604020202020204" pitchFamily="34" charset="0"/>
                        </a:rPr>
                        <a:t>Монгол Улсын хилийн боомтын Үндэсний зөвлөлийн 2018</a:t>
                      </a:r>
                      <a:r>
                        <a:rPr lang="mn-MN" sz="1200" b="0" baseline="0" dirty="0" smtClean="0">
                          <a:solidFill>
                            <a:srgbClr val="002060"/>
                          </a:solidFill>
                          <a:latin typeface="Arial" panose="020B0604020202020204" pitchFamily="34" charset="0"/>
                          <a:cs typeface="Arial" panose="020B0604020202020204" pitchFamily="34" charset="0"/>
                        </a:rPr>
                        <a:t> оны 02 дугаар тогтоолоор батлагдсан</a:t>
                      </a:r>
                      <a:endParaRPr lang="en-US" sz="1200" b="0" dirty="0">
                        <a:solidFill>
                          <a:srgbClr val="002060"/>
                        </a:solidFill>
                        <a:latin typeface="Arial" panose="020B0604020202020204" pitchFamily="34" charset="0"/>
                        <a:cs typeface="Arial" panose="020B0604020202020204" pitchFamily="34" charset="0"/>
                      </a:endParaRPr>
                    </a:p>
                  </a:txBody>
                  <a:tcPr/>
                </a:tc>
              </a:tr>
              <a:tr h="660373">
                <a:tc>
                  <a:txBody>
                    <a:bodyPr/>
                    <a:lstStyle/>
                    <a:p>
                      <a:pPr algn="ctr"/>
                      <a:r>
                        <a:rPr lang="mn-MN" sz="1200" dirty="0" smtClean="0">
                          <a:solidFill>
                            <a:srgbClr val="002060"/>
                          </a:solidFill>
                          <a:latin typeface="Arial" panose="020B0604020202020204" pitchFamily="34" charset="0"/>
                          <a:cs typeface="Arial" panose="020B0604020202020204" pitchFamily="34" charset="0"/>
                        </a:rPr>
                        <a:t>11</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r>
                        <a:rPr lang="mn-MN" sz="1200" dirty="0" smtClean="0">
                          <a:solidFill>
                            <a:srgbClr val="002060"/>
                          </a:solidFill>
                          <a:latin typeface="Arial" panose="020B0604020202020204" pitchFamily="34" charset="0"/>
                          <a:cs typeface="Arial" panose="020B0604020202020204" pitchFamily="34" charset="0"/>
                        </a:rPr>
                        <a:t>Боршоо</a:t>
                      </a:r>
                      <a:endParaRPr lang="en-US" sz="1200" dirty="0">
                        <a:solidFill>
                          <a:srgbClr val="002060"/>
                        </a:solidFill>
                        <a:latin typeface="Arial" panose="020B0604020202020204" pitchFamily="34" charset="0"/>
                        <a:cs typeface="Arial" panose="020B0604020202020204" pitchFamily="34" charset="0"/>
                      </a:endParaRPr>
                    </a:p>
                  </a:txBody>
                  <a:tcPr/>
                </a:tc>
                <a:tc>
                  <a:txBody>
                    <a:bodyPr/>
                    <a:lstStyle/>
                    <a:p>
                      <a:pPr algn="just"/>
                      <a:r>
                        <a:rPr lang="mn-MN" sz="1200" b="0" dirty="0" smtClean="0">
                          <a:solidFill>
                            <a:srgbClr val="002060"/>
                          </a:solidFill>
                          <a:latin typeface="Arial" panose="020B0604020202020204" pitchFamily="34" charset="0"/>
                          <a:cs typeface="Arial" panose="020B0604020202020204" pitchFamily="34" charset="0"/>
                        </a:rPr>
                        <a:t>- Хөгжлийн ерөнхий төлөвлөгөөг ЗГ-ын 2012 оны  238 дугаар тогтоолоор батлагдсан</a:t>
                      </a:r>
                    </a:p>
                    <a:p>
                      <a:pPr algn="just"/>
                      <a:r>
                        <a:rPr lang="mn-MN" sz="1200" b="0" dirty="0" smtClean="0">
                          <a:solidFill>
                            <a:srgbClr val="002060"/>
                          </a:solidFill>
                          <a:latin typeface="Arial" panose="020B0604020202020204" pitchFamily="34" charset="0"/>
                          <a:cs typeface="Arial" panose="020B0604020202020204" pitchFamily="34" charset="0"/>
                        </a:rPr>
                        <a:t>- Хэсэгчилсэн ерөнхий</a:t>
                      </a:r>
                      <a:r>
                        <a:rPr lang="mn-MN" sz="1200" b="0" baseline="0" dirty="0" smtClean="0">
                          <a:solidFill>
                            <a:srgbClr val="002060"/>
                          </a:solidFill>
                          <a:latin typeface="Arial" panose="020B0604020202020204" pitchFamily="34" charset="0"/>
                          <a:cs typeface="Arial" panose="020B0604020202020204" pitchFamily="34" charset="0"/>
                        </a:rPr>
                        <a:t> төлөвлөгөөг </a:t>
                      </a:r>
                      <a:r>
                        <a:rPr lang="mn-MN" sz="1200" b="0" dirty="0" smtClean="0">
                          <a:solidFill>
                            <a:srgbClr val="002060"/>
                          </a:solidFill>
                          <a:latin typeface="Arial" panose="020B0604020202020204" pitchFamily="34" charset="0"/>
                          <a:cs typeface="Arial" panose="020B0604020202020204" pitchFamily="34" charset="0"/>
                        </a:rPr>
                        <a:t>Монгол Улсын хилийн боомтын Үндэсний зөвлөлийн 2018 </a:t>
                      </a:r>
                      <a:r>
                        <a:rPr lang="mn-MN" sz="1200" b="0" baseline="0" dirty="0" smtClean="0">
                          <a:solidFill>
                            <a:srgbClr val="002060"/>
                          </a:solidFill>
                          <a:latin typeface="Arial" panose="020B0604020202020204" pitchFamily="34" charset="0"/>
                          <a:cs typeface="Arial" panose="020B0604020202020204" pitchFamily="34" charset="0"/>
                        </a:rPr>
                        <a:t>оны 02 дугаар тогтоолоор батлагдсан</a:t>
                      </a:r>
                      <a:endParaRPr lang="en-US" sz="1200" b="0" dirty="0">
                        <a:solidFill>
                          <a:srgbClr val="002060"/>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48134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5">
            <a:extLst>
              <a:ext uri="{FF2B5EF4-FFF2-40B4-BE49-F238E27FC236}">
                <a16:creationId xmlns="" xmlns:a16="http://schemas.microsoft.com/office/drawing/2014/main" id="{E66FF565-4C75-4AD5-8B69-A16340222173}"/>
              </a:ext>
            </a:extLst>
          </p:cNvPr>
          <p:cNvSpPr>
            <a:spLocks noGrp="1"/>
          </p:cNvSpPr>
          <p:nvPr>
            <p:ph type="title"/>
          </p:nvPr>
        </p:nvSpPr>
        <p:spPr>
          <a:xfrm>
            <a:off x="3906443" y="625029"/>
            <a:ext cx="8266113" cy="357188"/>
          </a:xfrm>
        </p:spPr>
        <p:txBody>
          <a:bodyPr>
            <a:normAutofit fontScale="90000"/>
          </a:bodyPr>
          <a:lstStyle/>
          <a:p>
            <a:r>
              <a:rPr lang="mn-MN" altLang="en-US" sz="1800" b="1" i="1" dirty="0">
                <a:solidFill>
                  <a:srgbClr val="002060"/>
                </a:solidFill>
                <a:latin typeface="Arial" panose="020B0604020202020204" pitchFamily="34" charset="0"/>
                <a:cs typeface="Arial" panose="020B0604020202020204" pitchFamily="34" charset="0"/>
              </a:rPr>
              <a:t>ХОТ БАЙГУУЛАЛТЫН ҮЙЛ </a:t>
            </a:r>
            <a:r>
              <a:rPr lang="mn-MN" altLang="en-US" sz="1800" b="1" i="1" dirty="0" smtClean="0">
                <a:solidFill>
                  <a:srgbClr val="002060"/>
                </a:solidFill>
                <a:latin typeface="Arial" panose="020B0604020202020204" pitchFamily="34" charset="0"/>
                <a:cs typeface="Arial" panose="020B0604020202020204" pitchFamily="34" charset="0"/>
              </a:rPr>
              <a:t>АЖИЛЛАГААНЫ ХЭРЭГЖИЛТ, ЗОХИЦУУЛАЛТ </a:t>
            </a:r>
            <a:r>
              <a:rPr lang="mn-MN" altLang="en-US" sz="1800" b="1" dirty="0" smtClean="0">
                <a:latin typeface="Arial" panose="020B0604020202020204" pitchFamily="34" charset="0"/>
                <a:cs typeface="Arial" panose="020B0604020202020204" pitchFamily="34" charset="0"/>
              </a:rPr>
              <a:t>	</a:t>
            </a:r>
            <a:endParaRPr lang="en-US" altLang="en-US" sz="1800" b="1" dirty="0"/>
          </a:p>
        </p:txBody>
      </p:sp>
      <p:pic>
        <p:nvPicPr>
          <p:cNvPr id="7" name="Picture 6">
            <a:extLst>
              <a:ext uri="{FF2B5EF4-FFF2-40B4-BE49-F238E27FC236}">
                <a16:creationId xmlns="" xmlns:a16="http://schemas.microsoft.com/office/drawing/2014/main" id="{696AD3EB-DA9D-498A-86DF-B68F7E77B123}"/>
              </a:ext>
            </a:extLst>
          </p:cNvPr>
          <p:cNvPicPr>
            <a:picLocks noChangeAspect="1"/>
          </p:cNvPicPr>
          <p:nvPr/>
        </p:nvPicPr>
        <p:blipFill rotWithShape="1">
          <a:blip r:embed="rId2"/>
          <a:srcRect l="-517" t="10353" r="517" b="-2181"/>
          <a:stretch/>
        </p:blipFill>
        <p:spPr>
          <a:xfrm>
            <a:off x="5340245" y="1460437"/>
            <a:ext cx="2003556" cy="1130658"/>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 xmlns:a16="http://schemas.microsoft.com/office/drawing/2014/main" id="{10DD886F-2F0A-4594-BEAD-1CB156A2468D}"/>
              </a:ext>
            </a:extLst>
          </p:cNvPr>
          <p:cNvSpPr/>
          <p:nvPr/>
        </p:nvSpPr>
        <p:spPr>
          <a:xfrm>
            <a:off x="4644546" y="2683897"/>
            <a:ext cx="3394954" cy="430887"/>
          </a:xfrm>
          <a:prstGeom prst="rect">
            <a:avLst/>
          </a:prstGeom>
        </p:spPr>
        <p:txBody>
          <a:bodyPr wrap="square">
            <a:spAutoFit/>
          </a:bodyPr>
          <a:lstStyle/>
          <a:p>
            <a:pPr algn="ctr">
              <a:defRPr/>
            </a:pPr>
            <a:r>
              <a:rPr lang="mn-MN" sz="1100" b="1" cap="all" dirty="0">
                <a:solidFill>
                  <a:srgbClr val="002060"/>
                </a:solidFill>
                <a:latin typeface="Arial" panose="020B0604020202020204" pitchFamily="34" charset="0"/>
                <a:cs typeface="Arial" panose="020B0604020202020204" pitchFamily="34" charset="0"/>
              </a:rPr>
              <a:t>“хотжилтЫН Шинэ хөтөлбөр”-ийн таван тулгуур багана</a:t>
            </a:r>
            <a:endParaRPr lang="en-US" sz="1100" cap="all" dirty="0">
              <a:solidFill>
                <a:srgbClr val="002060"/>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 xmlns:a16="http://schemas.microsoft.com/office/drawing/2014/main" id="{D846D14D-1023-4C9C-85E9-BB505F282F7D}"/>
              </a:ext>
            </a:extLst>
          </p:cNvPr>
          <p:cNvGrpSpPr/>
          <p:nvPr/>
        </p:nvGrpSpPr>
        <p:grpSpPr>
          <a:xfrm>
            <a:off x="0" y="115070"/>
            <a:ext cx="12021425" cy="832570"/>
            <a:chOff x="0" y="64736"/>
            <a:chExt cx="12021425" cy="832570"/>
          </a:xfrm>
        </p:grpSpPr>
        <p:sp>
          <p:nvSpPr>
            <p:cNvPr id="25" name="TextBox 24">
              <a:extLst>
                <a:ext uri="{FF2B5EF4-FFF2-40B4-BE49-F238E27FC236}">
                  <a16:creationId xmlns="" xmlns:a16="http://schemas.microsoft.com/office/drawing/2014/main" id="{7A2AEAE3-3F51-4CEC-9133-81C90A6DC69C}"/>
                </a:ext>
              </a:extLst>
            </p:cNvPr>
            <p:cNvSpPr txBox="1"/>
            <p:nvPr/>
          </p:nvSpPr>
          <p:spPr>
            <a:xfrm>
              <a:off x="8164864" y="64736"/>
              <a:ext cx="3856561" cy="307777"/>
            </a:xfrm>
            <a:prstGeom prst="rect">
              <a:avLst/>
            </a:prstGeom>
            <a:noFill/>
          </p:spPr>
          <p:txBody>
            <a:bodyPr wrap="square" rtlCol="0">
              <a:spAutoFit/>
            </a:bodyPr>
            <a:lstStyle/>
            <a:p>
              <a:pPr algn="ctr"/>
              <a:endParaRPr lang="mn-MN" sz="1400" b="1" dirty="0">
                <a:latin typeface="Arial" panose="020B0604020202020204" pitchFamily="34" charset="0"/>
                <a:cs typeface="Arial" panose="020B0604020202020204" pitchFamily="34" charset="0"/>
              </a:endParaRPr>
            </a:p>
          </p:txBody>
        </p:sp>
        <p:sp>
          <p:nvSpPr>
            <p:cNvPr id="26" name="Title 1">
              <a:extLst>
                <a:ext uri="{FF2B5EF4-FFF2-40B4-BE49-F238E27FC236}">
                  <a16:creationId xmlns="" xmlns:a16="http://schemas.microsoft.com/office/drawing/2014/main" id="{1861C41B-7B8C-4946-8AAA-386829FD27B5}"/>
                </a:ext>
              </a:extLst>
            </p:cNvPr>
            <p:cNvSpPr txBox="1">
              <a:spLocks/>
            </p:cNvSpPr>
            <p:nvPr/>
          </p:nvSpPr>
          <p:spPr>
            <a:xfrm>
              <a:off x="698324" y="576299"/>
              <a:ext cx="1677295" cy="321007"/>
            </a:xfrm>
            <a:prstGeom prst="rect">
              <a:avLst/>
            </a:prstGeom>
            <a:noFill/>
            <a:ln>
              <a:noFill/>
            </a:ln>
          </p:spPr>
          <p:txBody>
            <a:bodyPr vert="horz" lIns="91440" tIns="45720" rIns="91440" bIns="45720" rtlCol="0" anchor="ctr">
              <a:noAutofit/>
            </a:bodyPr>
            <a:lstStyle/>
            <a:p>
              <a:pPr algn="ctr">
                <a:spcBef>
                  <a:spcPct val="0"/>
                </a:spcBef>
                <a:defRPr/>
              </a:pPr>
              <a:r>
                <a:rPr lang="mn-MN" sz="800" b="1" dirty="0">
                  <a:latin typeface="Arial" panose="020B0604020202020204" pitchFamily="34" charset="0"/>
                  <a:ea typeface="+mj-ea"/>
                  <a:cs typeface="Arial" panose="020B0604020202020204" pitchFamily="34" charset="0"/>
                </a:rPr>
                <a:t>БАРИЛГА, ХОТ БАЙГУУЛАЛТЫН ЯАМ</a:t>
              </a:r>
              <a:endParaRPr lang="en-US" sz="800" b="1" dirty="0">
                <a:latin typeface="Arial" panose="020B0604020202020204" pitchFamily="34" charset="0"/>
                <a:ea typeface="+mj-ea"/>
                <a:cs typeface="Arial" panose="020B0604020202020204" pitchFamily="34" charset="0"/>
              </a:endParaRPr>
            </a:p>
          </p:txBody>
        </p:sp>
        <p:pic>
          <p:nvPicPr>
            <p:cNvPr id="27" name="Picture 2" descr="Ð¼Ð¾Ð½Ð³Ð¾Ð» ÑÐ»ÑÑÐ½ Ð·Ð°ÑÐ³Ð¸Ð¹Ð½ Ð³Ð°Ð·Ð°Ñ Ð·ÑÑÐ³Ð°Ð½ Ð¸Ð»ÑÑÑÒ¯Ò¯Ð´">
              <a:extLst>
                <a:ext uri="{FF2B5EF4-FFF2-40B4-BE49-F238E27FC236}">
                  <a16:creationId xmlns="" xmlns:a16="http://schemas.microsoft.com/office/drawing/2014/main" id="{69B3C0F8-A6A1-4A17-A8EF-758EC67AF4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146" t="7912" r="60918" b="8968"/>
            <a:stretch>
              <a:fillRect/>
            </a:stretch>
          </p:blipFill>
          <p:spPr bwMode="auto">
            <a:xfrm>
              <a:off x="1299884" y="78426"/>
              <a:ext cx="474176" cy="4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 xmlns:a16="http://schemas.microsoft.com/office/drawing/2014/main" id="{C57DA6E0-26CC-4A00-BF92-82F099EE2BA7}"/>
                </a:ext>
              </a:extLst>
            </p:cNvPr>
            <p:cNvSpPr/>
            <p:nvPr/>
          </p:nvSpPr>
          <p:spPr>
            <a:xfrm>
              <a:off x="1" y="376507"/>
              <a:ext cx="698324" cy="19026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sp>
          <p:nvSpPr>
            <p:cNvPr id="31" name="Rectangle 30">
              <a:extLst>
                <a:ext uri="{FF2B5EF4-FFF2-40B4-BE49-F238E27FC236}">
                  <a16:creationId xmlns="" xmlns:a16="http://schemas.microsoft.com/office/drawing/2014/main" id="{D66117D4-8ACB-47CA-A6F3-2D5F704EBB8A}"/>
                </a:ext>
              </a:extLst>
            </p:cNvPr>
            <p:cNvSpPr/>
            <p:nvPr/>
          </p:nvSpPr>
          <p:spPr>
            <a:xfrm>
              <a:off x="0" y="630839"/>
              <a:ext cx="698324" cy="5952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grpSp>
      <p:sp>
        <p:nvSpPr>
          <p:cNvPr id="33" name="Rectangle 6">
            <a:extLst>
              <a:ext uri="{FF2B5EF4-FFF2-40B4-BE49-F238E27FC236}">
                <a16:creationId xmlns="" xmlns:a16="http://schemas.microsoft.com/office/drawing/2014/main" id="{EEB66ED4-3B26-410D-86F8-AF44B606BB7F}"/>
              </a:ext>
            </a:extLst>
          </p:cNvPr>
          <p:cNvSpPr>
            <a:spLocks noChangeArrowheads="1"/>
          </p:cNvSpPr>
          <p:nvPr/>
        </p:nvSpPr>
        <p:spPr bwMode="auto">
          <a:xfrm>
            <a:off x="5078313" y="3515670"/>
            <a:ext cx="29611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None/>
            </a:pPr>
            <a:r>
              <a:rPr lang="en-US" altLang="en-US" sz="1600" b="1" dirty="0">
                <a:solidFill>
                  <a:srgbClr val="002060"/>
                </a:solidFill>
                <a:latin typeface="Arial" panose="020B0604020202020204" pitchFamily="34" charset="0"/>
                <a:cs typeface="Arial" panose="020B0604020202020204" pitchFamily="34" charset="0"/>
              </a:rPr>
              <a:t>1. </a:t>
            </a:r>
            <a:r>
              <a:rPr lang="mn-MN" altLang="en-US" sz="1600" b="1" dirty="0">
                <a:solidFill>
                  <a:srgbClr val="002060"/>
                </a:solidFill>
                <a:latin typeface="Arial" panose="020B0604020202020204" pitchFamily="34" charset="0"/>
                <a:cs typeface="Arial" panose="020B0604020202020204" pitchFamily="34" charset="0"/>
              </a:rPr>
              <a:t>Ү</a:t>
            </a:r>
            <a:r>
              <a:rPr lang="en-US" altLang="en-US" sz="1600" b="1" dirty="0" err="1">
                <a:solidFill>
                  <a:srgbClr val="002060"/>
                </a:solidFill>
                <a:latin typeface="Arial" panose="020B0604020202020204" pitchFamily="34" charset="0"/>
                <a:cs typeface="Arial" panose="020B0604020202020204" pitchFamily="34" charset="0"/>
              </a:rPr>
              <a:t>ндэсний</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бодлого</a:t>
            </a:r>
            <a:r>
              <a:rPr lang="en-US" altLang="en-US" sz="1600" b="1" dirty="0">
                <a:solidFill>
                  <a:srgbClr val="002060"/>
                </a:solidFill>
                <a:latin typeface="Arial" panose="020B0604020202020204" pitchFamily="34" charset="0"/>
                <a:cs typeface="Arial" panose="020B0604020202020204" pitchFamily="34" charset="0"/>
              </a:rPr>
              <a:t/>
            </a:r>
            <a:br>
              <a:rPr lang="en-US" altLang="en-US" sz="1600" b="1" dirty="0">
                <a:solidFill>
                  <a:srgbClr val="002060"/>
                </a:solidFill>
                <a:latin typeface="Arial" panose="020B0604020202020204" pitchFamily="34" charset="0"/>
                <a:cs typeface="Arial" panose="020B0604020202020204" pitchFamily="34" charset="0"/>
              </a:rPr>
            </a:br>
            <a:r>
              <a:rPr lang="en-US" altLang="en-US" sz="1600" b="1" dirty="0">
                <a:solidFill>
                  <a:srgbClr val="002060"/>
                </a:solidFill>
                <a:latin typeface="Arial" panose="020B0604020202020204" pitchFamily="34" charset="0"/>
                <a:cs typeface="Arial" panose="020B0604020202020204" pitchFamily="34" charset="0"/>
              </a:rPr>
              <a:t>2. </a:t>
            </a:r>
            <a:r>
              <a:rPr lang="mn-MN" altLang="en-US" sz="1600" b="1" dirty="0">
                <a:solidFill>
                  <a:srgbClr val="002060"/>
                </a:solidFill>
                <a:latin typeface="Arial" panose="020B0604020202020204" pitchFamily="34" charset="0"/>
                <a:cs typeface="Arial" panose="020B0604020202020204" pitchFamily="34" charset="0"/>
              </a:rPr>
              <a:t>Хууль, тогтоомжууд</a:t>
            </a:r>
            <a:r>
              <a:rPr lang="en-US" altLang="en-US" sz="1600" b="1" dirty="0">
                <a:solidFill>
                  <a:srgbClr val="002060"/>
                </a:solidFill>
                <a:latin typeface="Arial" panose="020B0604020202020204" pitchFamily="34" charset="0"/>
                <a:cs typeface="Arial" panose="020B0604020202020204" pitchFamily="34" charset="0"/>
              </a:rPr>
              <a:t/>
            </a:r>
            <a:br>
              <a:rPr lang="en-US" altLang="en-US" sz="1600" b="1" dirty="0">
                <a:solidFill>
                  <a:srgbClr val="002060"/>
                </a:solidFill>
                <a:latin typeface="Arial" panose="020B0604020202020204" pitchFamily="34" charset="0"/>
                <a:cs typeface="Arial" panose="020B0604020202020204" pitchFamily="34" charset="0"/>
              </a:rPr>
            </a:br>
            <a:r>
              <a:rPr lang="en-US" altLang="en-US" sz="1600" b="1" dirty="0">
                <a:solidFill>
                  <a:srgbClr val="002060"/>
                </a:solidFill>
                <a:latin typeface="Arial" panose="020B0604020202020204" pitchFamily="34" charset="0"/>
                <a:cs typeface="Arial" panose="020B0604020202020204" pitchFamily="34" charset="0"/>
              </a:rPr>
              <a:t>3. </a:t>
            </a:r>
            <a:r>
              <a:rPr lang="en-US" altLang="en-US" sz="1600" b="1" dirty="0" err="1">
                <a:solidFill>
                  <a:srgbClr val="002060"/>
                </a:solidFill>
                <a:latin typeface="Arial" panose="020B0604020202020204" pitchFamily="34" charset="0"/>
                <a:cs typeface="Arial" panose="020B0604020202020204" pitchFamily="34" charset="0"/>
              </a:rPr>
              <a:t>Хот</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төлөвлөлт</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ба</a:t>
            </a:r>
            <a:r>
              <a:rPr lang="mn-MN" altLang="en-US" sz="1600" b="1" dirty="0">
                <a:solidFill>
                  <a:srgbClr val="002060"/>
                </a:solidFill>
                <a:latin typeface="Arial" panose="020B0604020202020204" pitchFamily="34" charset="0"/>
                <a:cs typeface="Arial" panose="020B0604020202020204" pitchFamily="34" charset="0"/>
              </a:rPr>
              <a:t> ХЕТ</a:t>
            </a:r>
            <a:r>
              <a:rPr lang="en-US" altLang="en-US" sz="1600" b="1" dirty="0">
                <a:solidFill>
                  <a:srgbClr val="002060"/>
                </a:solidFill>
                <a:latin typeface="Arial" panose="020B0604020202020204" pitchFamily="34" charset="0"/>
                <a:cs typeface="Arial" panose="020B0604020202020204" pitchFamily="34" charset="0"/>
              </a:rPr>
              <a:t/>
            </a:r>
            <a:br>
              <a:rPr lang="en-US" altLang="en-US" sz="1600" b="1" dirty="0">
                <a:solidFill>
                  <a:srgbClr val="002060"/>
                </a:solidFill>
                <a:latin typeface="Arial" panose="020B0604020202020204" pitchFamily="34" charset="0"/>
                <a:cs typeface="Arial" panose="020B0604020202020204" pitchFamily="34" charset="0"/>
              </a:rPr>
            </a:br>
            <a:r>
              <a:rPr lang="mn-MN" altLang="en-US" sz="1600" b="1" dirty="0" smtClean="0">
                <a:solidFill>
                  <a:srgbClr val="002060"/>
                </a:solidFill>
                <a:latin typeface="Arial" panose="020B0604020202020204" pitchFamily="34" charset="0"/>
                <a:cs typeface="Arial" panose="020B0604020202020204" pitchFamily="34" charset="0"/>
              </a:rPr>
              <a:t>4</a:t>
            </a:r>
            <a:r>
              <a:rPr lang="en-US" altLang="en-US" sz="1600" b="1" dirty="0" smtClean="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Орон</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нут</a:t>
            </a:r>
            <a:r>
              <a:rPr lang="mn-MN" altLang="en-US" sz="1600" b="1" dirty="0">
                <a:solidFill>
                  <a:srgbClr val="002060"/>
                </a:solidFill>
                <a:latin typeface="Arial" panose="020B0604020202020204" pitchFamily="34" charset="0"/>
                <a:cs typeface="Arial" panose="020B0604020202020204" pitchFamily="34" charset="0"/>
              </a:rPr>
              <a:t>гийн</a:t>
            </a:r>
            <a:r>
              <a:rPr lang="en-US" altLang="en-US" sz="1600" b="1" dirty="0">
                <a:solidFill>
                  <a:srgbClr val="002060"/>
                </a:solidFill>
                <a:latin typeface="Arial" panose="020B0604020202020204" pitchFamily="34" charset="0"/>
                <a:cs typeface="Arial" panose="020B0604020202020204" pitchFamily="34" charset="0"/>
              </a:rPr>
              <a:t> </a:t>
            </a:r>
            <a:r>
              <a:rPr lang="en-US" altLang="en-US" sz="1600" b="1" dirty="0" err="1">
                <a:solidFill>
                  <a:srgbClr val="002060"/>
                </a:solidFill>
                <a:latin typeface="Arial" panose="020B0604020202020204" pitchFamily="34" charset="0"/>
                <a:cs typeface="Arial" panose="020B0604020202020204" pitchFamily="34" charset="0"/>
              </a:rPr>
              <a:t>хэрэгж</a:t>
            </a:r>
            <a:r>
              <a:rPr lang="mn-MN" altLang="en-US" sz="1600" b="1" dirty="0">
                <a:solidFill>
                  <a:srgbClr val="002060"/>
                </a:solidFill>
                <a:latin typeface="Arial" panose="020B0604020202020204" pitchFamily="34" charset="0"/>
                <a:cs typeface="Arial" panose="020B0604020202020204" pitchFamily="34" charset="0"/>
              </a:rPr>
              <a:t>илт</a:t>
            </a:r>
            <a:endParaRPr lang="en-US" altLang="en-US" sz="1600" b="1" dirty="0">
              <a:solidFill>
                <a:srgbClr val="002060"/>
              </a:solidFill>
              <a:latin typeface="Arial" panose="020B0604020202020204" pitchFamily="34" charset="0"/>
              <a:cs typeface="Arial" panose="020B0604020202020204" pitchFamily="34" charset="0"/>
            </a:endParaRPr>
          </a:p>
        </p:txBody>
      </p:sp>
      <p:sp>
        <p:nvSpPr>
          <p:cNvPr id="35" name="TextBox 56">
            <a:extLst>
              <a:ext uri="{FF2B5EF4-FFF2-40B4-BE49-F238E27FC236}">
                <a16:creationId xmlns="" xmlns:a16="http://schemas.microsoft.com/office/drawing/2014/main" id="{8FB0D8E6-54BA-41B1-A464-C10467160901}"/>
              </a:ext>
            </a:extLst>
          </p:cNvPr>
          <p:cNvSpPr txBox="1">
            <a:spLocks noChangeArrowheads="1"/>
          </p:cNvSpPr>
          <p:nvPr/>
        </p:nvSpPr>
        <p:spPr bwMode="auto">
          <a:xfrm>
            <a:off x="8524240" y="1349405"/>
            <a:ext cx="3424108" cy="2398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defTabSz="608013">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just" defTabSz="608013">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gn="just" defTabSz="608013">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just" defTabSz="608013">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just" defTabSz="608013">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just"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just"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just"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just" defTabSz="608013"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285750" indent="-285750" algn="l">
              <a:buFont typeface="Wingdings" panose="05000000000000000000" pitchFamily="2" charset="2"/>
              <a:buChar char="ü"/>
            </a:pPr>
            <a:r>
              <a:rPr lang="mn-MN" sz="1200" b="1" dirty="0">
                <a:solidFill>
                  <a:srgbClr val="002060"/>
                </a:solidFill>
              </a:rPr>
              <a:t>“Хот байгуулалтын тухай” хуулийн шинэчилсэн найруулгын </a:t>
            </a:r>
            <a:r>
              <a:rPr lang="mn-MN" sz="1200" b="1" dirty="0" smtClean="0">
                <a:solidFill>
                  <a:srgbClr val="002060"/>
                </a:solidFill>
              </a:rPr>
              <a:t>төсөл </a:t>
            </a:r>
            <a:r>
              <a:rPr lang="mn-MN" sz="1200" dirty="0" smtClean="0">
                <a:solidFill>
                  <a:srgbClr val="002060"/>
                </a:solidFill>
              </a:rPr>
              <a:t>/УИХ-д 2020.01.22-ны өдөр өргөн мэдүүлсэн/</a:t>
            </a:r>
            <a:endParaRPr lang="mn-MN" sz="1200" dirty="0">
              <a:solidFill>
                <a:srgbClr val="002060"/>
              </a:solidFill>
            </a:endParaRPr>
          </a:p>
          <a:p>
            <a:pPr marL="285750" indent="-285750" algn="l">
              <a:buFont typeface="Wingdings" panose="05000000000000000000" pitchFamily="2" charset="2"/>
              <a:buChar char="ü"/>
            </a:pPr>
            <a:r>
              <a:rPr lang="mn-MN" sz="1200" b="1" dirty="0">
                <a:solidFill>
                  <a:srgbClr val="002060"/>
                </a:solidFill>
              </a:rPr>
              <a:t>“Хот байгуулалтын кадастр” БД </a:t>
            </a:r>
            <a:r>
              <a:rPr lang="mn-MN" sz="1200" b="1" dirty="0" smtClean="0">
                <a:solidFill>
                  <a:srgbClr val="002060"/>
                </a:solidFill>
              </a:rPr>
              <a:t>14-102-19 </a:t>
            </a:r>
            <a:r>
              <a:rPr lang="mn-MN" sz="1200" dirty="0" smtClean="0">
                <a:solidFill>
                  <a:srgbClr val="002060"/>
                </a:solidFill>
              </a:rPr>
              <a:t>/БХБ-ын сайдын 2019 оны 36-р тушаалаар батлагдсан/</a:t>
            </a:r>
            <a:endParaRPr lang="mn-MN" sz="1200" dirty="0">
              <a:solidFill>
                <a:srgbClr val="002060"/>
              </a:solidFill>
            </a:endParaRPr>
          </a:p>
          <a:p>
            <a:pPr marL="285750" lvl="0" indent="-285750" algn="l" defTabSz="457200">
              <a:lnSpc>
                <a:spcPct val="100000"/>
              </a:lnSpc>
              <a:spcBef>
                <a:spcPts val="0"/>
              </a:spcBef>
              <a:buFont typeface="Wingdings" panose="05000000000000000000" pitchFamily="2" charset="2"/>
              <a:buChar char="ü"/>
            </a:pPr>
            <a:r>
              <a:rPr lang="mn-MN" sz="1200" b="1" dirty="0" smtClean="0">
                <a:solidFill>
                  <a:srgbClr val="002060"/>
                </a:solidFill>
              </a:rPr>
              <a:t>“</a:t>
            </a:r>
            <a:r>
              <a:rPr lang="mn-MN" sz="1200" b="1" dirty="0">
                <a:solidFill>
                  <a:srgbClr val="002060"/>
                </a:solidFill>
              </a:rPr>
              <a:t>Хот байгуулалтын мэдээллийн сангийн журам</a:t>
            </a:r>
            <a:r>
              <a:rPr lang="mn-MN" sz="1200" b="1" dirty="0" smtClean="0">
                <a:solidFill>
                  <a:srgbClr val="002060"/>
                </a:solidFill>
              </a:rPr>
              <a:t>”</a:t>
            </a:r>
            <a:r>
              <a:rPr lang="mn-MN" sz="1200" dirty="0">
                <a:solidFill>
                  <a:srgbClr val="002060"/>
                </a:solidFill>
                <a:latin typeface="Calibri"/>
                <a:ea typeface="+mn-ea"/>
                <a:cs typeface="+mn-cs"/>
              </a:rPr>
              <a:t> </a:t>
            </a:r>
            <a:r>
              <a:rPr lang="mn-MN" sz="1200" dirty="0">
                <a:solidFill>
                  <a:srgbClr val="002060"/>
                </a:solidFill>
                <a:ea typeface="+mn-ea"/>
              </a:rPr>
              <a:t>/БХБ-ын сайдын 2019 оны </a:t>
            </a:r>
            <a:r>
              <a:rPr lang="mn-MN" sz="1200" dirty="0" smtClean="0">
                <a:solidFill>
                  <a:srgbClr val="002060"/>
                </a:solidFill>
                <a:ea typeface="+mn-ea"/>
              </a:rPr>
              <a:t>38-р </a:t>
            </a:r>
            <a:r>
              <a:rPr lang="mn-MN" sz="1200" dirty="0">
                <a:solidFill>
                  <a:srgbClr val="002060"/>
                </a:solidFill>
                <a:ea typeface="+mn-ea"/>
              </a:rPr>
              <a:t>тушаалаар батлагдсан/</a:t>
            </a:r>
          </a:p>
          <a:p>
            <a:pPr marL="285750" indent="-285750" algn="l">
              <a:buFont typeface="Wingdings" panose="05000000000000000000" pitchFamily="2" charset="2"/>
              <a:buChar char="ü"/>
            </a:pPr>
            <a:r>
              <a:rPr lang="mn-MN" sz="1200" b="1" dirty="0" smtClean="0">
                <a:solidFill>
                  <a:srgbClr val="002060"/>
                </a:solidFill>
              </a:rPr>
              <a:t>“</a:t>
            </a:r>
            <a:r>
              <a:rPr lang="mn-MN" sz="1200" b="1" dirty="0">
                <a:solidFill>
                  <a:srgbClr val="002060"/>
                </a:solidFill>
                <a:ea typeface="Times New Roman" panose="02020603050405020304" pitchFamily="18" charset="0"/>
              </a:rPr>
              <a:t>Хот байгуулалтын мэдээллийн сангийн таних тэмдэгийн стандарт</a:t>
            </a:r>
            <a:r>
              <a:rPr lang="mn-MN" sz="1200" b="1" dirty="0">
                <a:solidFill>
                  <a:srgbClr val="002060"/>
                </a:solidFill>
              </a:rPr>
              <a:t>”</a:t>
            </a:r>
            <a:r>
              <a:rPr lang="en-US" sz="1200" b="1" dirty="0">
                <a:solidFill>
                  <a:srgbClr val="002060"/>
                </a:solidFill>
                <a:ea typeface="Times New Roman" panose="02020603050405020304" pitchFamily="18" charset="0"/>
              </a:rPr>
              <a:t> MNS 6736</a:t>
            </a:r>
            <a:r>
              <a:rPr lang="mn-MN" sz="1200" b="1" dirty="0">
                <a:solidFill>
                  <a:srgbClr val="002060"/>
                </a:solidFill>
                <a:ea typeface="Times New Roman" panose="02020603050405020304" pitchFamily="18" charset="0"/>
              </a:rPr>
              <a:t>:2018 </a:t>
            </a:r>
            <a:endParaRPr lang="mn-MN" sz="1200" dirty="0">
              <a:solidFill>
                <a:srgbClr val="002060"/>
              </a:solidFill>
            </a:endParaRPr>
          </a:p>
        </p:txBody>
      </p:sp>
      <p:pic>
        <p:nvPicPr>
          <p:cNvPr id="36" name="Picture 3">
            <a:extLst>
              <a:ext uri="{FF2B5EF4-FFF2-40B4-BE49-F238E27FC236}">
                <a16:creationId xmlns="" xmlns:a16="http://schemas.microsoft.com/office/drawing/2014/main" id="{1E970C88-972E-4278-B7EB-5AB516C7CD3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695"/>
          <a:stretch/>
        </p:blipFill>
        <p:spPr bwMode="auto">
          <a:xfrm>
            <a:off x="2309628" y="1865419"/>
            <a:ext cx="2461576" cy="136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 xmlns:a16="http://schemas.microsoft.com/office/drawing/2014/main" id="{CB92B586-F6FB-4D21-9468-98430A4A020B}"/>
              </a:ext>
            </a:extLst>
          </p:cNvPr>
          <p:cNvPicPr>
            <a:picLocks noChangeAspect="1"/>
          </p:cNvPicPr>
          <p:nvPr/>
        </p:nvPicPr>
        <p:blipFill>
          <a:blip r:embed="rId5"/>
          <a:stretch>
            <a:fillRect/>
          </a:stretch>
        </p:blipFill>
        <p:spPr>
          <a:xfrm>
            <a:off x="381269" y="1971557"/>
            <a:ext cx="1473196" cy="1270847"/>
          </a:xfrm>
          <a:prstGeom prst="rect">
            <a:avLst/>
          </a:prstGeom>
        </p:spPr>
      </p:pic>
      <p:sp>
        <p:nvSpPr>
          <p:cNvPr id="37" name="Rectangle 36">
            <a:extLst>
              <a:ext uri="{FF2B5EF4-FFF2-40B4-BE49-F238E27FC236}">
                <a16:creationId xmlns="" xmlns:a16="http://schemas.microsoft.com/office/drawing/2014/main" id="{147E6DC9-BB6E-4248-9C58-04A2E906B90F}"/>
              </a:ext>
            </a:extLst>
          </p:cNvPr>
          <p:cNvSpPr/>
          <p:nvPr/>
        </p:nvSpPr>
        <p:spPr>
          <a:xfrm>
            <a:off x="9290370" y="3991755"/>
            <a:ext cx="2675283" cy="276999"/>
          </a:xfrm>
          <a:prstGeom prst="rect">
            <a:avLst/>
          </a:prstGeom>
        </p:spPr>
        <p:txBody>
          <a:bodyPr wrap="none">
            <a:spAutoFit/>
          </a:bodyPr>
          <a:lstStyle/>
          <a:p>
            <a:pPr algn="r"/>
            <a:r>
              <a:rPr lang="mn-MN" sz="1200" b="1" dirty="0">
                <a:solidFill>
                  <a:srgbClr val="002060"/>
                </a:solidFill>
                <a:latin typeface="Arial" panose="020B0604020202020204" pitchFamily="34" charset="0"/>
                <a:ea typeface="Cambria" panose="02040503050406030204" pitchFamily="18" charset="0"/>
              </a:rPr>
              <a:t>СУМЫН ХӨГЖЛИЙН ХӨТӨЛБӨР </a:t>
            </a:r>
            <a:endParaRPr lang="en-US" sz="1200" b="1" dirty="0">
              <a:solidFill>
                <a:srgbClr val="002060"/>
              </a:solidFill>
            </a:endParaRPr>
          </a:p>
        </p:txBody>
      </p:sp>
      <p:pic>
        <p:nvPicPr>
          <p:cNvPr id="38" name="Picture 37">
            <a:extLst>
              <a:ext uri="{FF2B5EF4-FFF2-40B4-BE49-F238E27FC236}">
                <a16:creationId xmlns="" xmlns:a16="http://schemas.microsoft.com/office/drawing/2014/main" id="{7FC108D1-AEED-4FD3-BF73-FE8ADBD565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4052" y="4321475"/>
            <a:ext cx="3171601" cy="1733886"/>
          </a:xfrm>
          <a:prstGeom prst="rect">
            <a:avLst/>
          </a:prstGeom>
        </p:spPr>
      </p:pic>
      <p:sp>
        <p:nvSpPr>
          <p:cNvPr id="40" name="Rectangle 39">
            <a:extLst>
              <a:ext uri="{FF2B5EF4-FFF2-40B4-BE49-F238E27FC236}">
                <a16:creationId xmlns="" xmlns:a16="http://schemas.microsoft.com/office/drawing/2014/main" id="{C65ECEC6-7D90-43AB-9414-59B90359491B}"/>
              </a:ext>
            </a:extLst>
          </p:cNvPr>
          <p:cNvSpPr/>
          <p:nvPr/>
        </p:nvSpPr>
        <p:spPr>
          <a:xfrm>
            <a:off x="102698" y="1603166"/>
            <a:ext cx="2032927" cy="276999"/>
          </a:xfrm>
          <a:prstGeom prst="rect">
            <a:avLst/>
          </a:prstGeom>
        </p:spPr>
        <p:txBody>
          <a:bodyPr wrap="square">
            <a:spAutoFit/>
          </a:bodyPr>
          <a:lstStyle/>
          <a:p>
            <a:pPr algn="ctr">
              <a:defRPr/>
            </a:pPr>
            <a:r>
              <a:rPr lang="mn-MN" sz="1200" b="1" dirty="0">
                <a:solidFill>
                  <a:srgbClr val="002060"/>
                </a:solidFill>
                <a:latin typeface="Arial" panose="020B0604020202020204" pitchFamily="34" charset="0"/>
                <a:cs typeface="Arial" panose="020B0604020202020204" pitchFamily="34" charset="0"/>
              </a:rPr>
              <a:t>“Алсын хараа-2050”</a:t>
            </a:r>
            <a:endParaRPr lang="en-US" sz="1200" dirty="0">
              <a:solidFill>
                <a:srgbClr val="002060"/>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 xmlns:a16="http://schemas.microsoft.com/office/drawing/2014/main" id="{C216A44A-857A-4B35-9F1E-205807B9CB61}"/>
              </a:ext>
            </a:extLst>
          </p:cNvPr>
          <p:cNvSpPr/>
          <p:nvPr/>
        </p:nvSpPr>
        <p:spPr>
          <a:xfrm>
            <a:off x="1712810" y="1608429"/>
            <a:ext cx="2609629" cy="276999"/>
          </a:xfrm>
          <a:prstGeom prst="rect">
            <a:avLst/>
          </a:prstGeom>
        </p:spPr>
        <p:txBody>
          <a:bodyPr wrap="square">
            <a:spAutoFit/>
          </a:bodyPr>
          <a:lstStyle/>
          <a:p>
            <a:pPr algn="ctr">
              <a:defRPr/>
            </a:pPr>
            <a:r>
              <a:rPr lang="mn-MN" sz="1200" b="1" dirty="0">
                <a:solidFill>
                  <a:srgbClr val="002060"/>
                </a:solidFill>
                <a:latin typeface="Arial" panose="020B0604020202020204" pitchFamily="34" charset="0"/>
                <a:cs typeface="Arial" panose="020B0604020202020204" pitchFamily="34" charset="0"/>
              </a:rPr>
              <a:t>МУ-ын </a:t>
            </a:r>
            <a:r>
              <a:rPr lang="mn-MN" sz="1200" b="1" dirty="0" smtClean="0">
                <a:solidFill>
                  <a:srgbClr val="002060"/>
                </a:solidFill>
                <a:latin typeface="Arial" panose="020B0604020202020204" pitchFamily="34" charset="0"/>
                <a:cs typeface="Arial" panose="020B0604020202020204" pitchFamily="34" charset="0"/>
              </a:rPr>
              <a:t>ХАНСХЕТ</a:t>
            </a:r>
            <a:endParaRPr lang="en-US" sz="1200" b="1" dirty="0">
              <a:solidFill>
                <a:srgbClr val="002060"/>
              </a:solidFill>
              <a:latin typeface="Arial" panose="020B0604020202020204" pitchFamily="34" charset="0"/>
              <a:cs typeface="Arial" panose="020B0604020202020204" pitchFamily="34" charset="0"/>
            </a:endParaRPr>
          </a:p>
        </p:txBody>
      </p:sp>
      <p:cxnSp>
        <p:nvCxnSpPr>
          <p:cNvPr id="43" name="Straight Arrow Connector 42">
            <a:extLst>
              <a:ext uri="{FF2B5EF4-FFF2-40B4-BE49-F238E27FC236}">
                <a16:creationId xmlns="" xmlns:a16="http://schemas.microsoft.com/office/drawing/2014/main" id="{46EA6783-2B65-4A32-88D9-77DF30FDD23B}"/>
              </a:ext>
            </a:extLst>
          </p:cNvPr>
          <p:cNvCxnSpPr>
            <a:cxnSpLocks/>
          </p:cNvCxnSpPr>
          <p:nvPr/>
        </p:nvCxnSpPr>
        <p:spPr>
          <a:xfrm flipH="1" flipV="1">
            <a:off x="1834698" y="3204175"/>
            <a:ext cx="3243615" cy="5516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4" name="Straight Arrow Connector 43">
            <a:extLst>
              <a:ext uri="{FF2B5EF4-FFF2-40B4-BE49-F238E27FC236}">
                <a16:creationId xmlns="" xmlns:a16="http://schemas.microsoft.com/office/drawing/2014/main" id="{81643B38-C264-4198-A3D8-3E0453A1BBA4}"/>
              </a:ext>
            </a:extLst>
          </p:cNvPr>
          <p:cNvCxnSpPr>
            <a:cxnSpLocks/>
          </p:cNvCxnSpPr>
          <p:nvPr/>
        </p:nvCxnSpPr>
        <p:spPr>
          <a:xfrm flipH="1" flipV="1">
            <a:off x="4350936" y="3069816"/>
            <a:ext cx="727378" cy="68600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Connector: Elbow 15">
            <a:extLst>
              <a:ext uri="{FF2B5EF4-FFF2-40B4-BE49-F238E27FC236}">
                <a16:creationId xmlns="" xmlns:a16="http://schemas.microsoft.com/office/drawing/2014/main" id="{F3C2BC96-E52D-40D1-8A10-72AEF878D5E4}"/>
              </a:ext>
            </a:extLst>
          </p:cNvPr>
          <p:cNvCxnSpPr>
            <a:cxnSpLocks/>
          </p:cNvCxnSpPr>
          <p:nvPr/>
        </p:nvCxnSpPr>
        <p:spPr>
          <a:xfrm flipV="1">
            <a:off x="7531026" y="3114784"/>
            <a:ext cx="1016949" cy="995034"/>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51" name="Rectangle 50">
            <a:extLst>
              <a:ext uri="{FF2B5EF4-FFF2-40B4-BE49-F238E27FC236}">
                <a16:creationId xmlns="" xmlns:a16="http://schemas.microsoft.com/office/drawing/2014/main" id="{4AB159C6-5A46-49FA-B450-22694F2FD3E6}"/>
              </a:ext>
            </a:extLst>
          </p:cNvPr>
          <p:cNvSpPr/>
          <p:nvPr/>
        </p:nvSpPr>
        <p:spPr>
          <a:xfrm>
            <a:off x="287138" y="5786823"/>
            <a:ext cx="4484066" cy="830997"/>
          </a:xfrm>
          <a:prstGeom prst="rect">
            <a:avLst/>
          </a:prstGeom>
        </p:spPr>
        <p:txBody>
          <a:bodyPr wrap="square">
            <a:spAutoFit/>
          </a:bodyPr>
          <a:lstStyle/>
          <a:p>
            <a:pPr algn="just"/>
            <a:r>
              <a:rPr lang="mn-MN" sz="1200" dirty="0">
                <a:latin typeface="Arial" panose="020B0604020202020204" pitchFamily="34" charset="0"/>
                <a:cs typeface="Arial" panose="020B0604020202020204" pitchFamily="34" charset="0"/>
              </a:rPr>
              <a:t>330 сумдаас </a:t>
            </a:r>
            <a:r>
              <a:rPr lang="mn-MN" sz="1200" b="1" dirty="0">
                <a:solidFill>
                  <a:srgbClr val="002060"/>
                </a:solidFill>
                <a:latin typeface="Arial" panose="020B0604020202020204" pitchFamily="34" charset="0"/>
                <a:ea typeface="Calibri" panose="020F0502020204030204" pitchFamily="34" charset="0"/>
                <a:cs typeface="Arial" panose="020B0604020202020204" pitchFamily="34" charset="0"/>
              </a:rPr>
              <a:t>2000-2017</a:t>
            </a:r>
            <a:r>
              <a:rPr lang="mn-MN" sz="12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mn-MN" sz="1200" dirty="0">
                <a:latin typeface="Arial" panose="020B0604020202020204" pitchFamily="34" charset="0"/>
                <a:ea typeface="Calibri" panose="020F0502020204030204" pitchFamily="34" charset="0"/>
                <a:cs typeface="Arial" panose="020B0604020202020204" pitchFamily="34" charset="0"/>
              </a:rPr>
              <a:t>онуудад нийтдээ </a:t>
            </a:r>
            <a:r>
              <a:rPr lang="mn-MN" sz="1200" b="1" dirty="0">
                <a:solidFill>
                  <a:srgbClr val="002060"/>
                </a:solidFill>
                <a:latin typeface="Arial" panose="020B0604020202020204" pitchFamily="34" charset="0"/>
                <a:ea typeface="Calibri" panose="020F0502020204030204" pitchFamily="34" charset="0"/>
                <a:cs typeface="Arial" panose="020B0604020202020204" pitchFamily="34" charset="0"/>
              </a:rPr>
              <a:t>179</a:t>
            </a:r>
            <a:r>
              <a:rPr lang="mn-MN" sz="1200" dirty="0">
                <a:latin typeface="Arial" panose="020B0604020202020204" pitchFamily="34" charset="0"/>
                <a:ea typeface="Calibri" panose="020F0502020204030204" pitchFamily="34" charset="0"/>
                <a:cs typeface="Arial" panose="020B0604020202020204" pitchFamily="34" charset="0"/>
              </a:rPr>
              <a:t> сумд ерөнхий ерөнхий төлөвлөгөө хийгдсэн. Үүнээс </a:t>
            </a:r>
            <a:r>
              <a:rPr lang="mn-MN" sz="1200" b="1" dirty="0">
                <a:solidFill>
                  <a:srgbClr val="002060"/>
                </a:solidFill>
                <a:latin typeface="Arial" panose="020B0604020202020204" pitchFamily="34" charset="0"/>
                <a:ea typeface="Calibri" panose="020F0502020204030204" pitchFamily="34" charset="0"/>
                <a:cs typeface="Arial" panose="020B0604020202020204" pitchFamily="34" charset="0"/>
              </a:rPr>
              <a:t>2010</a:t>
            </a:r>
            <a:r>
              <a:rPr lang="mn-MN" sz="1200" dirty="0">
                <a:solidFill>
                  <a:srgbClr val="002060"/>
                </a:solidFill>
                <a:latin typeface="Arial" panose="020B0604020202020204" pitchFamily="34" charset="0"/>
                <a:ea typeface="Calibri" panose="020F0502020204030204" pitchFamily="34" charset="0"/>
                <a:cs typeface="Arial" panose="020B0604020202020204" pitchFamily="34" charset="0"/>
              </a:rPr>
              <a:t> оноос</a:t>
            </a:r>
            <a:r>
              <a:rPr lang="mn-MN" sz="1200" dirty="0">
                <a:latin typeface="Arial" panose="020B0604020202020204" pitchFamily="34" charset="0"/>
                <a:ea typeface="Calibri" panose="020F0502020204030204" pitchFamily="34" charset="0"/>
                <a:cs typeface="Arial" panose="020B0604020202020204" pitchFamily="34" charset="0"/>
              </a:rPr>
              <a:t> хойш ерөнхий төлөвлөгөөг шинэчлэн боловсруулсан </a:t>
            </a:r>
            <a:r>
              <a:rPr lang="mn-MN" sz="1200" b="1" dirty="0">
                <a:solidFill>
                  <a:srgbClr val="002060"/>
                </a:solidFill>
                <a:latin typeface="Arial" panose="020B0604020202020204" pitchFamily="34" charset="0"/>
                <a:ea typeface="Calibri" panose="020F0502020204030204" pitchFamily="34" charset="0"/>
                <a:cs typeface="Arial" panose="020B0604020202020204" pitchFamily="34" charset="0"/>
              </a:rPr>
              <a:t>156 сум </a:t>
            </a:r>
            <a:r>
              <a:rPr lang="mn-MN" sz="1200" dirty="0">
                <a:latin typeface="Arial" panose="020B0604020202020204" pitchFamily="34" charset="0"/>
                <a:ea typeface="Calibri" panose="020F0502020204030204" pitchFamily="34" charset="0"/>
                <a:cs typeface="Arial" panose="020B0604020202020204" pitchFamily="34" charset="0"/>
              </a:rPr>
              <a:t>байна.</a:t>
            </a:r>
            <a:endParaRPr lang="en-US" sz="1200"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 xmlns:a16="http://schemas.microsoft.com/office/drawing/2014/main" id="{2827F2CC-923B-4CF9-8224-4DACF9D209BA}"/>
              </a:ext>
            </a:extLst>
          </p:cNvPr>
          <p:cNvSpPr/>
          <p:nvPr/>
        </p:nvSpPr>
        <p:spPr>
          <a:xfrm>
            <a:off x="22572" y="3768158"/>
            <a:ext cx="3433933" cy="400110"/>
          </a:xfrm>
          <a:prstGeom prst="rect">
            <a:avLst/>
          </a:prstGeom>
        </p:spPr>
        <p:txBody>
          <a:bodyPr wrap="square">
            <a:spAutoFit/>
          </a:bodyPr>
          <a:lstStyle/>
          <a:p>
            <a:pPr algn="ctr">
              <a:defRPr/>
            </a:pPr>
            <a:r>
              <a:rPr lang="mn-MN" sz="1000" b="1" dirty="0">
                <a:solidFill>
                  <a:srgbClr val="002060"/>
                </a:solidFill>
                <a:latin typeface="Arial" panose="020B0604020202020204" pitchFamily="34" charset="0"/>
                <a:cs typeface="Arial" panose="020B0604020202020204" pitchFamily="34" charset="0"/>
              </a:rPr>
              <a:t>Аймгийн төвүүдийн ХЕТ хийгдсэн байдал</a:t>
            </a:r>
          </a:p>
          <a:p>
            <a:pPr algn="ctr">
              <a:defRPr/>
            </a:pPr>
            <a:r>
              <a:rPr lang="mn-MN" sz="1000" b="1" dirty="0">
                <a:solidFill>
                  <a:srgbClr val="002060"/>
                </a:solidFill>
                <a:latin typeface="Arial" panose="020B0604020202020204" pitchFamily="34" charset="0"/>
                <a:cs typeface="Arial" panose="020B0604020202020204" pitchFamily="34" charset="0"/>
              </a:rPr>
              <a:t> </a:t>
            </a:r>
            <a:r>
              <a:rPr lang="mn-MN" sz="1000" b="1" dirty="0">
                <a:solidFill>
                  <a:srgbClr val="FF0000"/>
                </a:solidFill>
                <a:latin typeface="Arial" panose="020B0604020202020204" pitchFamily="34" charset="0"/>
                <a:cs typeface="Arial" panose="020B0604020202020204" pitchFamily="34" charset="0"/>
              </a:rPr>
              <a:t>/график/</a:t>
            </a:r>
            <a:endParaRPr lang="en-US" sz="1000" b="1" dirty="0">
              <a:solidFill>
                <a:srgbClr val="FF0000"/>
              </a:solidFill>
              <a:latin typeface="Arial" panose="020B0604020202020204" pitchFamily="34" charset="0"/>
              <a:cs typeface="Arial" panose="020B0604020202020204" pitchFamily="34" charset="0"/>
            </a:endParaRPr>
          </a:p>
        </p:txBody>
      </p:sp>
      <p:cxnSp>
        <p:nvCxnSpPr>
          <p:cNvPr id="55" name="Connector: Elbow 54">
            <a:extLst>
              <a:ext uri="{FF2B5EF4-FFF2-40B4-BE49-F238E27FC236}">
                <a16:creationId xmlns="" xmlns:a16="http://schemas.microsoft.com/office/drawing/2014/main" id="{E8913623-1FBD-4F37-9979-41AB29C3329A}"/>
              </a:ext>
            </a:extLst>
          </p:cNvPr>
          <p:cNvCxnSpPr>
            <a:cxnSpLocks/>
          </p:cNvCxnSpPr>
          <p:nvPr/>
        </p:nvCxnSpPr>
        <p:spPr>
          <a:xfrm rot="10800000" flipV="1">
            <a:off x="3913270" y="4513861"/>
            <a:ext cx="1165045" cy="638981"/>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8" name="Connector: Elbow 57">
            <a:extLst>
              <a:ext uri="{FF2B5EF4-FFF2-40B4-BE49-F238E27FC236}">
                <a16:creationId xmlns="" xmlns:a16="http://schemas.microsoft.com/office/drawing/2014/main" id="{D14C0C45-9B54-493C-AFE0-FA8675C5BE60}"/>
              </a:ext>
            </a:extLst>
          </p:cNvPr>
          <p:cNvCxnSpPr>
            <a:cxnSpLocks/>
          </p:cNvCxnSpPr>
          <p:nvPr/>
        </p:nvCxnSpPr>
        <p:spPr>
          <a:xfrm flipV="1">
            <a:off x="8039501" y="4655137"/>
            <a:ext cx="656286" cy="245669"/>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graphicFrame>
        <p:nvGraphicFramePr>
          <p:cNvPr id="34" name="Chart 33"/>
          <p:cNvGraphicFramePr/>
          <p:nvPr>
            <p:extLst>
              <p:ext uri="{D42A27DB-BD31-4B8C-83A1-F6EECF244321}">
                <p14:modId xmlns:p14="http://schemas.microsoft.com/office/powerpoint/2010/main" val="2127246621"/>
              </p:ext>
            </p:extLst>
          </p:nvPr>
        </p:nvGraphicFramePr>
        <p:xfrm>
          <a:off x="194350" y="3627332"/>
          <a:ext cx="3439840" cy="1799350"/>
        </p:xfrm>
        <a:graphic>
          <a:graphicData uri="http://schemas.openxmlformats.org/drawingml/2006/chart">
            <c:chart xmlns:c="http://schemas.openxmlformats.org/drawingml/2006/chart" xmlns:r="http://schemas.openxmlformats.org/officeDocument/2006/relationships" r:id="rId7"/>
          </a:graphicData>
        </a:graphic>
      </p:graphicFrame>
      <p:sp>
        <p:nvSpPr>
          <p:cNvPr id="41" name="Rounded Rectangle 40"/>
          <p:cNvSpPr/>
          <p:nvPr/>
        </p:nvSpPr>
        <p:spPr bwMode="auto">
          <a:xfrm>
            <a:off x="3296099" y="5433825"/>
            <a:ext cx="160307" cy="164866"/>
          </a:xfrm>
          <a:prstGeom prst="roundRect">
            <a:avLst/>
          </a:prstGeom>
          <a:solidFill>
            <a:schemeClr val="bg1">
              <a:lumMod val="65000"/>
            </a:schemeClr>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45" name="Rounded Rectangle 44"/>
          <p:cNvSpPr/>
          <p:nvPr/>
        </p:nvSpPr>
        <p:spPr bwMode="auto">
          <a:xfrm>
            <a:off x="349162" y="5430826"/>
            <a:ext cx="160307" cy="164866"/>
          </a:xfrm>
          <a:prstGeom prst="roundRect">
            <a:avLst/>
          </a:prstGeom>
          <a:solidFill>
            <a:schemeClr val="accent5"/>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46" name="Rounded Rectangle 45"/>
          <p:cNvSpPr/>
          <p:nvPr/>
        </p:nvSpPr>
        <p:spPr bwMode="auto">
          <a:xfrm>
            <a:off x="1777364" y="5433825"/>
            <a:ext cx="160307" cy="164866"/>
          </a:xfrm>
          <a:prstGeom prst="roundRect">
            <a:avLst/>
          </a:prstGeom>
          <a:solidFill>
            <a:schemeClr val="accent2"/>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3" name="Rectangle 2"/>
          <p:cNvSpPr/>
          <p:nvPr/>
        </p:nvSpPr>
        <p:spPr>
          <a:xfrm>
            <a:off x="509469" y="5382328"/>
            <a:ext cx="1136850" cy="230832"/>
          </a:xfrm>
          <a:prstGeom prst="rect">
            <a:avLst/>
          </a:prstGeom>
        </p:spPr>
        <p:txBody>
          <a:bodyPr wrap="none">
            <a:spAutoFit/>
          </a:bodyPr>
          <a:lstStyle/>
          <a:p>
            <a:r>
              <a:rPr lang="mn-MN" sz="900" dirty="0" smtClean="0">
                <a:latin typeface="Arial" panose="020B0604020202020204" pitchFamily="34" charset="0"/>
                <a:ea typeface="Calibri" panose="020F0502020204030204" pitchFamily="34" charset="0"/>
                <a:cs typeface="Arial" panose="020B0604020202020204" pitchFamily="34" charset="0"/>
              </a:rPr>
              <a:t>Нийт аймгийн тоо</a:t>
            </a:r>
            <a:endParaRPr lang="en-US" sz="900" dirty="0"/>
          </a:p>
        </p:txBody>
      </p:sp>
      <p:sp>
        <p:nvSpPr>
          <p:cNvPr id="48" name="Rectangle 47"/>
          <p:cNvSpPr/>
          <p:nvPr/>
        </p:nvSpPr>
        <p:spPr>
          <a:xfrm>
            <a:off x="1937670" y="5364860"/>
            <a:ext cx="1202573" cy="230832"/>
          </a:xfrm>
          <a:prstGeom prst="rect">
            <a:avLst/>
          </a:prstGeom>
        </p:spPr>
        <p:txBody>
          <a:bodyPr wrap="none">
            <a:spAutoFit/>
          </a:bodyPr>
          <a:lstStyle/>
          <a:p>
            <a:r>
              <a:rPr lang="mn-MN" sz="900" dirty="0" smtClean="0">
                <a:latin typeface="Arial" panose="020B0604020202020204" pitchFamily="34" charset="0"/>
                <a:ea typeface="Calibri" panose="020F0502020204030204" pitchFamily="34" charset="0"/>
                <a:cs typeface="Arial" panose="020B0604020202020204" pitchFamily="34" charset="0"/>
              </a:rPr>
              <a:t>Боловсруулагдсан </a:t>
            </a:r>
            <a:endParaRPr lang="en-US" sz="900" dirty="0"/>
          </a:p>
        </p:txBody>
      </p:sp>
      <p:sp>
        <p:nvSpPr>
          <p:cNvPr id="49" name="Rectangle 48"/>
          <p:cNvSpPr/>
          <p:nvPr/>
        </p:nvSpPr>
        <p:spPr>
          <a:xfrm>
            <a:off x="3456505" y="5382328"/>
            <a:ext cx="1317990" cy="230832"/>
          </a:xfrm>
          <a:prstGeom prst="rect">
            <a:avLst/>
          </a:prstGeom>
        </p:spPr>
        <p:txBody>
          <a:bodyPr wrap="none">
            <a:spAutoFit/>
          </a:bodyPr>
          <a:lstStyle/>
          <a:p>
            <a:r>
              <a:rPr lang="mn-MN" sz="900" dirty="0" smtClean="0">
                <a:latin typeface="Arial" panose="020B0604020202020204" pitchFamily="34" charset="0"/>
                <a:ea typeface="Calibri" panose="020F0502020204030204" pitchFamily="34" charset="0"/>
                <a:cs typeface="Arial" panose="020B0604020202020204" pitchFamily="34" charset="0"/>
              </a:rPr>
              <a:t>Боловсруулагдаагүй </a:t>
            </a:r>
            <a:endParaRPr lang="en-US" sz="900" dirty="0"/>
          </a:p>
        </p:txBody>
      </p:sp>
      <p:sp>
        <p:nvSpPr>
          <p:cNvPr id="50" name="Rectangle 49"/>
          <p:cNvSpPr/>
          <p:nvPr/>
        </p:nvSpPr>
        <p:spPr>
          <a:xfrm>
            <a:off x="429315" y="4168268"/>
            <a:ext cx="242374" cy="230832"/>
          </a:xfrm>
          <a:prstGeom prst="rect">
            <a:avLst/>
          </a:prstGeom>
        </p:spPr>
        <p:txBody>
          <a:bodyPr wrap="none">
            <a:spAutoFit/>
          </a:bodyPr>
          <a:lstStyle/>
          <a:p>
            <a:r>
              <a:rPr lang="mn-MN" sz="900" dirty="0" smtClean="0"/>
              <a:t>5</a:t>
            </a:r>
            <a:endParaRPr lang="en-US" sz="900" dirty="0"/>
          </a:p>
        </p:txBody>
      </p:sp>
      <p:sp>
        <p:nvSpPr>
          <p:cNvPr id="52" name="Rectangle 51"/>
          <p:cNvSpPr/>
          <p:nvPr/>
        </p:nvSpPr>
        <p:spPr>
          <a:xfrm>
            <a:off x="589159" y="4346923"/>
            <a:ext cx="242374" cy="230832"/>
          </a:xfrm>
          <a:prstGeom prst="rect">
            <a:avLst/>
          </a:prstGeom>
        </p:spPr>
        <p:txBody>
          <a:bodyPr wrap="none">
            <a:spAutoFit/>
          </a:bodyPr>
          <a:lstStyle/>
          <a:p>
            <a:r>
              <a:rPr lang="mn-MN" sz="900" dirty="0" smtClean="0"/>
              <a:t>4</a:t>
            </a:r>
            <a:endParaRPr lang="en-US" sz="900" dirty="0"/>
          </a:p>
        </p:txBody>
      </p:sp>
      <p:sp>
        <p:nvSpPr>
          <p:cNvPr id="53" name="Rectangle 52"/>
          <p:cNvSpPr/>
          <p:nvPr/>
        </p:nvSpPr>
        <p:spPr>
          <a:xfrm>
            <a:off x="789035" y="4782568"/>
            <a:ext cx="242374" cy="230832"/>
          </a:xfrm>
          <a:prstGeom prst="rect">
            <a:avLst/>
          </a:prstGeom>
        </p:spPr>
        <p:txBody>
          <a:bodyPr wrap="none">
            <a:spAutoFit/>
          </a:bodyPr>
          <a:lstStyle/>
          <a:p>
            <a:r>
              <a:rPr lang="mn-MN" sz="900" dirty="0" smtClean="0"/>
              <a:t>1</a:t>
            </a:r>
            <a:endParaRPr lang="en-US" sz="900" dirty="0"/>
          </a:p>
        </p:txBody>
      </p:sp>
      <p:sp>
        <p:nvSpPr>
          <p:cNvPr id="56" name="Rectangle 55"/>
          <p:cNvSpPr/>
          <p:nvPr/>
        </p:nvSpPr>
        <p:spPr>
          <a:xfrm>
            <a:off x="1263263" y="4107962"/>
            <a:ext cx="242374" cy="230832"/>
          </a:xfrm>
          <a:prstGeom prst="rect">
            <a:avLst/>
          </a:prstGeom>
        </p:spPr>
        <p:txBody>
          <a:bodyPr wrap="none">
            <a:spAutoFit/>
          </a:bodyPr>
          <a:lstStyle/>
          <a:p>
            <a:r>
              <a:rPr lang="mn-MN" sz="900" dirty="0" smtClean="0"/>
              <a:t>6</a:t>
            </a:r>
            <a:endParaRPr lang="en-US" sz="900" dirty="0"/>
          </a:p>
        </p:txBody>
      </p:sp>
      <p:sp>
        <p:nvSpPr>
          <p:cNvPr id="59" name="Rectangle 58"/>
          <p:cNvSpPr/>
          <p:nvPr/>
        </p:nvSpPr>
        <p:spPr>
          <a:xfrm>
            <a:off x="1403945" y="4493596"/>
            <a:ext cx="242374" cy="230832"/>
          </a:xfrm>
          <a:prstGeom prst="rect">
            <a:avLst/>
          </a:prstGeom>
        </p:spPr>
        <p:txBody>
          <a:bodyPr wrap="none">
            <a:spAutoFit/>
          </a:bodyPr>
          <a:lstStyle/>
          <a:p>
            <a:r>
              <a:rPr lang="mn-MN" sz="900" dirty="0"/>
              <a:t>3</a:t>
            </a:r>
            <a:endParaRPr lang="en-US" sz="900" dirty="0"/>
          </a:p>
        </p:txBody>
      </p:sp>
      <p:sp>
        <p:nvSpPr>
          <p:cNvPr id="61" name="Rectangle 60"/>
          <p:cNvSpPr/>
          <p:nvPr/>
        </p:nvSpPr>
        <p:spPr>
          <a:xfrm>
            <a:off x="1562275" y="4513862"/>
            <a:ext cx="242374" cy="230832"/>
          </a:xfrm>
          <a:prstGeom prst="rect">
            <a:avLst/>
          </a:prstGeom>
        </p:spPr>
        <p:txBody>
          <a:bodyPr wrap="none">
            <a:spAutoFit/>
          </a:bodyPr>
          <a:lstStyle/>
          <a:p>
            <a:r>
              <a:rPr lang="mn-MN" sz="900" dirty="0"/>
              <a:t>3</a:t>
            </a:r>
            <a:endParaRPr lang="en-US" sz="900" dirty="0"/>
          </a:p>
        </p:txBody>
      </p:sp>
      <p:sp>
        <p:nvSpPr>
          <p:cNvPr id="62" name="Rectangle 61"/>
          <p:cNvSpPr/>
          <p:nvPr/>
        </p:nvSpPr>
        <p:spPr>
          <a:xfrm>
            <a:off x="2014438" y="3994402"/>
            <a:ext cx="242374" cy="230832"/>
          </a:xfrm>
          <a:prstGeom prst="rect">
            <a:avLst/>
          </a:prstGeom>
        </p:spPr>
        <p:txBody>
          <a:bodyPr wrap="none">
            <a:spAutoFit/>
          </a:bodyPr>
          <a:lstStyle/>
          <a:p>
            <a:r>
              <a:rPr lang="mn-MN" sz="900" dirty="0" smtClean="0"/>
              <a:t>7</a:t>
            </a:r>
            <a:endParaRPr lang="en-US" sz="900" dirty="0"/>
          </a:p>
        </p:txBody>
      </p:sp>
      <p:sp>
        <p:nvSpPr>
          <p:cNvPr id="63" name="Rectangle 62"/>
          <p:cNvSpPr/>
          <p:nvPr/>
        </p:nvSpPr>
        <p:spPr>
          <a:xfrm>
            <a:off x="2188441" y="4107494"/>
            <a:ext cx="242374" cy="230832"/>
          </a:xfrm>
          <a:prstGeom prst="rect">
            <a:avLst/>
          </a:prstGeom>
        </p:spPr>
        <p:txBody>
          <a:bodyPr wrap="none">
            <a:spAutoFit/>
          </a:bodyPr>
          <a:lstStyle/>
          <a:p>
            <a:r>
              <a:rPr lang="mn-MN" sz="900" dirty="0" smtClean="0"/>
              <a:t>6</a:t>
            </a:r>
            <a:endParaRPr lang="en-US" sz="900" dirty="0"/>
          </a:p>
        </p:txBody>
      </p:sp>
      <p:sp>
        <p:nvSpPr>
          <p:cNvPr id="64" name="Rectangle 63"/>
          <p:cNvSpPr/>
          <p:nvPr/>
        </p:nvSpPr>
        <p:spPr>
          <a:xfrm>
            <a:off x="2375618" y="4830126"/>
            <a:ext cx="242374" cy="230832"/>
          </a:xfrm>
          <a:prstGeom prst="rect">
            <a:avLst/>
          </a:prstGeom>
        </p:spPr>
        <p:txBody>
          <a:bodyPr wrap="none">
            <a:spAutoFit/>
          </a:bodyPr>
          <a:lstStyle/>
          <a:p>
            <a:r>
              <a:rPr lang="mn-MN" sz="900" dirty="0" smtClean="0"/>
              <a:t>1</a:t>
            </a:r>
            <a:endParaRPr lang="en-US" sz="900" dirty="0"/>
          </a:p>
        </p:txBody>
      </p:sp>
      <p:sp>
        <p:nvSpPr>
          <p:cNvPr id="65" name="Rectangle 64"/>
          <p:cNvSpPr/>
          <p:nvPr/>
        </p:nvSpPr>
        <p:spPr>
          <a:xfrm>
            <a:off x="2781148" y="4495452"/>
            <a:ext cx="242374" cy="230832"/>
          </a:xfrm>
          <a:prstGeom prst="rect">
            <a:avLst/>
          </a:prstGeom>
        </p:spPr>
        <p:txBody>
          <a:bodyPr wrap="none">
            <a:spAutoFit/>
          </a:bodyPr>
          <a:lstStyle/>
          <a:p>
            <a:r>
              <a:rPr lang="mn-MN" sz="900" dirty="0"/>
              <a:t>3</a:t>
            </a:r>
            <a:endParaRPr lang="en-US" sz="900" dirty="0"/>
          </a:p>
        </p:txBody>
      </p:sp>
      <p:sp>
        <p:nvSpPr>
          <p:cNvPr id="66" name="Rectangle 65"/>
          <p:cNvSpPr/>
          <p:nvPr/>
        </p:nvSpPr>
        <p:spPr>
          <a:xfrm>
            <a:off x="3014526" y="4669974"/>
            <a:ext cx="242374" cy="230832"/>
          </a:xfrm>
          <a:prstGeom prst="rect">
            <a:avLst/>
          </a:prstGeom>
        </p:spPr>
        <p:txBody>
          <a:bodyPr wrap="none">
            <a:spAutoFit/>
          </a:bodyPr>
          <a:lstStyle/>
          <a:p>
            <a:r>
              <a:rPr lang="mn-MN" sz="900" dirty="0" smtClean="0"/>
              <a:t>2</a:t>
            </a:r>
            <a:endParaRPr lang="en-US" sz="900" dirty="0"/>
          </a:p>
        </p:txBody>
      </p:sp>
      <p:sp>
        <p:nvSpPr>
          <p:cNvPr id="67" name="Rectangle 66"/>
          <p:cNvSpPr/>
          <p:nvPr/>
        </p:nvSpPr>
        <p:spPr>
          <a:xfrm>
            <a:off x="3174912" y="4830126"/>
            <a:ext cx="242374" cy="230832"/>
          </a:xfrm>
          <a:prstGeom prst="rect">
            <a:avLst/>
          </a:prstGeom>
        </p:spPr>
        <p:txBody>
          <a:bodyPr wrap="none">
            <a:spAutoFit/>
          </a:bodyPr>
          <a:lstStyle/>
          <a:p>
            <a:r>
              <a:rPr lang="mn-MN" sz="900" dirty="0" smtClean="0"/>
              <a:t>1</a:t>
            </a:r>
            <a:endParaRPr lang="en-US" sz="900" dirty="0"/>
          </a:p>
        </p:txBody>
      </p:sp>
      <p:sp>
        <p:nvSpPr>
          <p:cNvPr id="68" name="Rectangle 67">
            <a:extLst>
              <a:ext uri="{FF2B5EF4-FFF2-40B4-BE49-F238E27FC236}">
                <a16:creationId xmlns="" xmlns:a16="http://schemas.microsoft.com/office/drawing/2014/main" id="{10DD886F-2F0A-4594-BEAD-1CB156A2468D}"/>
              </a:ext>
            </a:extLst>
          </p:cNvPr>
          <p:cNvSpPr/>
          <p:nvPr/>
        </p:nvSpPr>
        <p:spPr>
          <a:xfrm>
            <a:off x="4644546" y="982236"/>
            <a:ext cx="3394954" cy="430887"/>
          </a:xfrm>
          <a:prstGeom prst="rect">
            <a:avLst/>
          </a:prstGeom>
        </p:spPr>
        <p:txBody>
          <a:bodyPr wrap="square">
            <a:spAutoFit/>
          </a:bodyPr>
          <a:lstStyle/>
          <a:p>
            <a:pPr algn="ctr">
              <a:defRPr/>
            </a:pPr>
            <a:r>
              <a:rPr lang="mn-MN" sz="1100" b="1" cap="all" dirty="0" smtClean="0">
                <a:solidFill>
                  <a:srgbClr val="002060"/>
                </a:solidFill>
                <a:latin typeface="Arial" panose="020B0604020202020204" pitchFamily="34" charset="0"/>
                <a:cs typeface="Arial" panose="020B0604020202020204" pitchFamily="34" charset="0"/>
              </a:rPr>
              <a:t>Нүб-хабитат</a:t>
            </a:r>
          </a:p>
          <a:p>
            <a:pPr algn="ctr">
              <a:defRPr/>
            </a:pPr>
            <a:r>
              <a:rPr lang="mn-MN" sz="1100" b="1" cap="all" dirty="0" smtClean="0">
                <a:solidFill>
                  <a:srgbClr val="002060"/>
                </a:solidFill>
                <a:latin typeface="Arial" panose="020B0604020202020204" pitchFamily="34" charset="0"/>
                <a:cs typeface="Arial" panose="020B0604020202020204" pitchFamily="34" charset="0"/>
              </a:rPr>
              <a:t>ОЛОН УЛСЫН ХӨГЖЛИЙН ЧИГ ХАНДЛАГА</a:t>
            </a:r>
            <a:endParaRPr lang="en-US" sz="1100" cap="all"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3">
            <a:extLst>
              <a:ext uri="{FF2B5EF4-FFF2-40B4-BE49-F238E27FC236}">
                <a16:creationId xmlns="" xmlns:a16="http://schemas.microsoft.com/office/drawing/2014/main" id="{3767A40A-F599-4652-BC31-2232F59654BB}"/>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018" t="2407" b="1990"/>
          <a:stretch/>
        </p:blipFill>
        <p:spPr>
          <a:xfrm>
            <a:off x="5730240" y="1452880"/>
            <a:ext cx="6371447" cy="4586681"/>
          </a:xfrm>
        </p:spPr>
      </p:pic>
      <p:pic>
        <p:nvPicPr>
          <p:cNvPr id="13" name="Picture 12">
            <a:extLst>
              <a:ext uri="{FF2B5EF4-FFF2-40B4-BE49-F238E27FC236}">
                <a16:creationId xmlns="" xmlns:a16="http://schemas.microsoft.com/office/drawing/2014/main" id="{F44B9B00-BC4E-4D5E-AB0A-4873B131025C}"/>
              </a:ext>
            </a:extLst>
          </p:cNvPr>
          <p:cNvPicPr>
            <a:picLocks noChangeAspect="1"/>
          </p:cNvPicPr>
          <p:nvPr/>
        </p:nvPicPr>
        <p:blipFill rotWithShape="1">
          <a:blip r:embed="rId4" cstate="print"/>
          <a:srcRect l="22826" t="26396" r="16778" b="8173"/>
          <a:stretch/>
        </p:blipFill>
        <p:spPr>
          <a:xfrm>
            <a:off x="93054" y="1696720"/>
            <a:ext cx="5637186" cy="3836013"/>
          </a:xfrm>
          <a:prstGeom prst="rect">
            <a:avLst/>
          </a:prstGeom>
          <a:noFill/>
          <a:ln>
            <a:noFill/>
          </a:ln>
        </p:spPr>
      </p:pic>
      <p:grpSp>
        <p:nvGrpSpPr>
          <p:cNvPr id="39" name="Group 38">
            <a:extLst>
              <a:ext uri="{FF2B5EF4-FFF2-40B4-BE49-F238E27FC236}">
                <a16:creationId xmlns="" xmlns:a16="http://schemas.microsoft.com/office/drawing/2014/main" id="{77B478AE-3A00-4669-8882-3E74557EE025}"/>
              </a:ext>
            </a:extLst>
          </p:cNvPr>
          <p:cNvGrpSpPr/>
          <p:nvPr/>
        </p:nvGrpSpPr>
        <p:grpSpPr>
          <a:xfrm>
            <a:off x="0" y="115070"/>
            <a:ext cx="12021425" cy="832570"/>
            <a:chOff x="0" y="64736"/>
            <a:chExt cx="12021425" cy="832570"/>
          </a:xfrm>
        </p:grpSpPr>
        <p:sp>
          <p:nvSpPr>
            <p:cNvPr id="41" name="TextBox 40">
              <a:extLst>
                <a:ext uri="{FF2B5EF4-FFF2-40B4-BE49-F238E27FC236}">
                  <a16:creationId xmlns="" xmlns:a16="http://schemas.microsoft.com/office/drawing/2014/main" id="{73FDCEBC-5A5A-44DF-81D6-4DE3A65D8D4C}"/>
                </a:ext>
              </a:extLst>
            </p:cNvPr>
            <p:cNvSpPr txBox="1"/>
            <p:nvPr/>
          </p:nvSpPr>
          <p:spPr>
            <a:xfrm>
              <a:off x="8164864" y="64736"/>
              <a:ext cx="3856561" cy="307777"/>
            </a:xfrm>
            <a:prstGeom prst="rect">
              <a:avLst/>
            </a:prstGeom>
            <a:noFill/>
          </p:spPr>
          <p:txBody>
            <a:bodyPr wrap="square" rtlCol="0">
              <a:spAutoFit/>
            </a:bodyPr>
            <a:lstStyle/>
            <a:p>
              <a:pPr algn="ctr"/>
              <a:endParaRPr lang="mn-MN" sz="1400" b="1" dirty="0">
                <a:latin typeface="Arial" panose="020B0604020202020204" pitchFamily="34" charset="0"/>
                <a:cs typeface="Arial" panose="020B0604020202020204" pitchFamily="34" charset="0"/>
              </a:endParaRPr>
            </a:p>
          </p:txBody>
        </p:sp>
        <p:sp>
          <p:nvSpPr>
            <p:cNvPr id="42" name="Title 1">
              <a:extLst>
                <a:ext uri="{FF2B5EF4-FFF2-40B4-BE49-F238E27FC236}">
                  <a16:creationId xmlns="" xmlns:a16="http://schemas.microsoft.com/office/drawing/2014/main" id="{01C02C94-6B3D-4AA2-8879-88BEC7C27D97}"/>
                </a:ext>
              </a:extLst>
            </p:cNvPr>
            <p:cNvSpPr txBox="1">
              <a:spLocks/>
            </p:cNvSpPr>
            <p:nvPr/>
          </p:nvSpPr>
          <p:spPr>
            <a:xfrm>
              <a:off x="698324" y="576299"/>
              <a:ext cx="1677295" cy="321007"/>
            </a:xfrm>
            <a:prstGeom prst="rect">
              <a:avLst/>
            </a:prstGeom>
            <a:noFill/>
            <a:ln>
              <a:noFill/>
            </a:ln>
          </p:spPr>
          <p:txBody>
            <a:bodyPr vert="horz" lIns="91440" tIns="45720" rIns="91440" bIns="45720" rtlCol="0" anchor="ctr">
              <a:noAutofit/>
            </a:bodyPr>
            <a:lstStyle/>
            <a:p>
              <a:pPr algn="ctr">
                <a:spcBef>
                  <a:spcPct val="0"/>
                </a:spcBef>
                <a:defRPr/>
              </a:pPr>
              <a:r>
                <a:rPr lang="mn-MN" sz="800" b="1" dirty="0">
                  <a:latin typeface="Arial" panose="020B0604020202020204" pitchFamily="34" charset="0"/>
                  <a:ea typeface="+mj-ea"/>
                  <a:cs typeface="Arial" panose="020B0604020202020204" pitchFamily="34" charset="0"/>
                </a:rPr>
                <a:t>БАРИЛГА, ХОТ БАЙГУУЛАЛТЫН ЯАМ</a:t>
              </a:r>
              <a:endParaRPr lang="en-US" sz="800" b="1" dirty="0">
                <a:latin typeface="Arial" panose="020B0604020202020204" pitchFamily="34" charset="0"/>
                <a:ea typeface="+mj-ea"/>
                <a:cs typeface="Arial" panose="020B0604020202020204" pitchFamily="34" charset="0"/>
              </a:endParaRPr>
            </a:p>
          </p:txBody>
        </p:sp>
        <p:pic>
          <p:nvPicPr>
            <p:cNvPr id="43" name="Picture 2" descr="Ð¼Ð¾Ð½Ð³Ð¾Ð» ÑÐ»ÑÑÐ½ Ð·Ð°ÑÐ³Ð¸Ð¹Ð½ Ð³Ð°Ð·Ð°Ñ Ð·ÑÑÐ³Ð°Ð½ Ð¸Ð»ÑÑÑÒ¯Ò¯Ð´">
              <a:extLst>
                <a:ext uri="{FF2B5EF4-FFF2-40B4-BE49-F238E27FC236}">
                  <a16:creationId xmlns="" xmlns:a16="http://schemas.microsoft.com/office/drawing/2014/main" id="{CC8BBF7B-C4E2-402F-A096-CB28F4D66B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146" t="7912" r="60918" b="8968"/>
            <a:stretch>
              <a:fillRect/>
            </a:stretch>
          </p:blipFill>
          <p:spPr bwMode="auto">
            <a:xfrm>
              <a:off x="1299884" y="78426"/>
              <a:ext cx="474176" cy="4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a:extLst>
                <a:ext uri="{FF2B5EF4-FFF2-40B4-BE49-F238E27FC236}">
                  <a16:creationId xmlns="" xmlns:a16="http://schemas.microsoft.com/office/drawing/2014/main" id="{14E8D59C-CA60-4500-8340-C5715A1A40BF}"/>
                </a:ext>
              </a:extLst>
            </p:cNvPr>
            <p:cNvSpPr/>
            <p:nvPr/>
          </p:nvSpPr>
          <p:spPr>
            <a:xfrm>
              <a:off x="1" y="376507"/>
              <a:ext cx="698324" cy="19026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sp>
          <p:nvSpPr>
            <p:cNvPr id="47" name="Rectangle 46">
              <a:extLst>
                <a:ext uri="{FF2B5EF4-FFF2-40B4-BE49-F238E27FC236}">
                  <a16:creationId xmlns="" xmlns:a16="http://schemas.microsoft.com/office/drawing/2014/main" id="{D5A3100D-4FC0-4AFC-B7FE-35197229DFD0}"/>
                </a:ext>
              </a:extLst>
            </p:cNvPr>
            <p:cNvSpPr/>
            <p:nvPr/>
          </p:nvSpPr>
          <p:spPr>
            <a:xfrm>
              <a:off x="0" y="630839"/>
              <a:ext cx="698324" cy="5952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grpSp>
      <p:sp>
        <p:nvSpPr>
          <p:cNvPr id="14" name="Title 5">
            <a:extLst>
              <a:ext uri="{FF2B5EF4-FFF2-40B4-BE49-F238E27FC236}">
                <a16:creationId xmlns="" xmlns:a16="http://schemas.microsoft.com/office/drawing/2014/main" id="{E66FF565-4C75-4AD5-8B69-A16340222173}"/>
              </a:ext>
            </a:extLst>
          </p:cNvPr>
          <p:cNvSpPr>
            <a:spLocks noGrp="1"/>
          </p:cNvSpPr>
          <p:nvPr>
            <p:ph type="title"/>
          </p:nvPr>
        </p:nvSpPr>
        <p:spPr>
          <a:xfrm>
            <a:off x="5557520" y="701195"/>
            <a:ext cx="6299201" cy="357188"/>
          </a:xfrm>
        </p:spPr>
        <p:txBody>
          <a:bodyPr>
            <a:normAutofit fontScale="90000"/>
          </a:bodyPr>
          <a:lstStyle/>
          <a:p>
            <a:r>
              <a:rPr lang="mn-MN" altLang="en-US" sz="1800" b="1" i="1" dirty="0" smtClean="0">
                <a:solidFill>
                  <a:srgbClr val="002060"/>
                </a:solidFill>
                <a:latin typeface="Arial" panose="020B0604020202020204" pitchFamily="34" charset="0"/>
                <a:cs typeface="Arial" panose="020B0604020202020204" pitchFamily="34" charset="0"/>
              </a:rPr>
              <a:t>МОНГОЛ УЛСЫН ХОТЖИЛТЫН ТҮВШИН, ХҮН АМЫН ӨСӨЛТ</a:t>
            </a:r>
            <a:endParaRPr lang="en-US" altLang="en-US" sz="1800" b="1" dirty="0"/>
          </a:p>
        </p:txBody>
      </p:sp>
    </p:spTree>
    <p:extLst>
      <p:ext uri="{BB962C8B-B14F-4D97-AF65-F5344CB8AC3E}">
        <p14:creationId xmlns:p14="http://schemas.microsoft.com/office/powerpoint/2010/main" val="340158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95"/>
          <a:stretch/>
        </p:blipFill>
        <p:spPr bwMode="auto">
          <a:xfrm>
            <a:off x="240785" y="1160762"/>
            <a:ext cx="6870409" cy="381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テキスト ボックス 141">
            <a:extLst>
              <a:ext uri="{FF2B5EF4-FFF2-40B4-BE49-F238E27FC236}">
                <a16:creationId xmlns="" xmlns:a16="http://schemas.microsoft.com/office/drawing/2014/main" id="{2244BA0A-6EA1-4C28-B218-4434ED9D41F2}"/>
              </a:ext>
            </a:extLst>
          </p:cNvPr>
          <p:cNvSpPr txBox="1"/>
          <p:nvPr/>
        </p:nvSpPr>
        <p:spPr>
          <a:xfrm>
            <a:off x="2465866" y="5868098"/>
            <a:ext cx="1404000" cy="276999"/>
          </a:xfrm>
          <a:prstGeom prst="rect">
            <a:avLst/>
          </a:prstGeom>
          <a:noFill/>
        </p:spPr>
        <p:txBody>
          <a:bodyPr wrap="square" lIns="0" tIns="0" rIns="0" bIns="0" rtlCol="0">
            <a:noAutofit/>
          </a:bodyPr>
          <a:lstStyle/>
          <a:p>
            <a:endParaRPr kumimoji="1" lang="ja-JP" altLang="en-US" sz="1600" b="1" i="1"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105" name="表 6"/>
          <p:cNvGraphicFramePr>
            <a:graphicFrameLocks noGrp="1"/>
          </p:cNvGraphicFramePr>
          <p:nvPr>
            <p:extLst>
              <p:ext uri="{D42A27DB-BD31-4B8C-83A1-F6EECF244321}">
                <p14:modId xmlns:p14="http://schemas.microsoft.com/office/powerpoint/2010/main" val="940612802"/>
              </p:ext>
            </p:extLst>
          </p:nvPr>
        </p:nvGraphicFramePr>
        <p:xfrm>
          <a:off x="7554162" y="3220720"/>
          <a:ext cx="4281928" cy="2009100"/>
        </p:xfrm>
        <a:graphic>
          <a:graphicData uri="http://schemas.openxmlformats.org/drawingml/2006/table">
            <a:tbl>
              <a:tblPr firstRow="1" bandRow="1">
                <a:tableStyleId>{5C22544A-7EE6-4342-B048-85BDC9FD1C3A}</a:tableStyleId>
              </a:tblPr>
              <a:tblGrid>
                <a:gridCol w="2974451">
                  <a:extLst>
                    <a:ext uri="{9D8B030D-6E8A-4147-A177-3AD203B41FA5}">
                      <a16:colId xmlns="" xmlns:a16="http://schemas.microsoft.com/office/drawing/2014/main" val="20000"/>
                    </a:ext>
                  </a:extLst>
                </a:gridCol>
                <a:gridCol w="1307477">
                  <a:extLst>
                    <a:ext uri="{9D8B030D-6E8A-4147-A177-3AD203B41FA5}">
                      <a16:colId xmlns="" xmlns:a16="http://schemas.microsoft.com/office/drawing/2014/main" val="20001"/>
                    </a:ext>
                  </a:extLst>
                </a:gridCol>
              </a:tblGrid>
              <a:tr h="5083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mn-MN" altLang="ja-JP" sz="1400" b="0" i="1" dirty="0">
                          <a:solidFill>
                            <a:schemeClr val="tx1"/>
                          </a:solidFill>
                          <a:latin typeface="Arial" panose="020B0604020202020204" pitchFamily="34" charset="0"/>
                          <a:cs typeface="Arial" panose="020B0604020202020204" pitchFamily="34" charset="0"/>
                        </a:rPr>
                        <a:t>2030 оны хүн амын хэтийн тооцоо</a:t>
                      </a:r>
                      <a:endParaRPr kumimoji="1" lang="ja-JP" altLang="en-US" sz="1400" b="0" i="1" dirty="0">
                        <a:solidFill>
                          <a:schemeClr val="tx1"/>
                        </a:solidFill>
                        <a:latin typeface="Arial" panose="020B0604020202020204" pitchFamily="34" charset="0"/>
                        <a:cs typeface="Arial" panose="020B0604020202020204" pitchFamily="34" charset="0"/>
                      </a:endParaRPr>
                    </a:p>
                  </a:txBody>
                  <a:tcPr anchor="ctr">
                    <a:solidFill>
                      <a:srgbClr val="E9EBF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Arial" panose="020B0604020202020204" pitchFamily="34" charset="0"/>
                          <a:cs typeface="Arial" panose="020B0604020202020204" pitchFamily="34" charset="0"/>
                        </a:rPr>
                        <a:t>3,967</a:t>
                      </a:r>
                      <a:r>
                        <a:rPr kumimoji="1" lang="mn-MN" altLang="ja-JP" sz="1400" b="0" dirty="0">
                          <a:solidFill>
                            <a:schemeClr val="tx1"/>
                          </a:solidFill>
                          <a:latin typeface="Arial" panose="020B0604020202020204" pitchFamily="34" charset="0"/>
                          <a:cs typeface="Arial" panose="020B0604020202020204" pitchFamily="34" charset="0"/>
                        </a:rPr>
                        <a:t>,600</a:t>
                      </a:r>
                      <a:endParaRPr kumimoji="1" lang="ja-JP" altLang="en-US" sz="1400" b="0" dirty="0">
                        <a:solidFill>
                          <a:schemeClr val="tx1"/>
                        </a:solidFill>
                        <a:latin typeface="Arial" panose="020B0604020202020204" pitchFamily="34" charset="0"/>
                        <a:cs typeface="Arial" panose="020B0604020202020204" pitchFamily="34" charset="0"/>
                      </a:endParaRPr>
                    </a:p>
                  </a:txBody>
                  <a:tcPr anchor="ctr">
                    <a:solidFill>
                      <a:srgbClr val="E9EBF5"/>
                    </a:solidFill>
                  </a:tcPr>
                </a:tc>
                <a:extLst>
                  <a:ext uri="{0D108BD9-81ED-4DB2-BD59-A6C34878D82A}">
                    <a16:rowId xmlns="" xmlns:a16="http://schemas.microsoft.com/office/drawing/2014/main" val="10000"/>
                  </a:ext>
                </a:extLst>
              </a:tr>
              <a:tr h="486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mn-MN" altLang="ja-JP" sz="1400" b="0" i="1" dirty="0">
                          <a:latin typeface="Arial" panose="020B0604020202020204" pitchFamily="34" charset="0"/>
                          <a:cs typeface="Arial" panose="020B0604020202020204" pitchFamily="34" charset="0"/>
                        </a:rPr>
                        <a:t>ДНБ-ний өсөлт </a:t>
                      </a:r>
                      <a:r>
                        <a:rPr kumimoji="1" lang="en-US" altLang="ja-JP" sz="1400" b="0" i="1" dirty="0">
                          <a:latin typeface="Arial" panose="020B0604020202020204" pitchFamily="34" charset="0"/>
                          <a:cs typeface="Arial" panose="020B0604020202020204" pitchFamily="34" charset="0"/>
                        </a:rPr>
                        <a:t>(%)</a:t>
                      </a:r>
                      <a:endParaRPr kumimoji="1" lang="ja-JP" altLang="en-US" sz="1400" b="0" i="1" dirty="0">
                        <a:latin typeface="Arial" panose="020B0604020202020204" pitchFamily="34" charset="0"/>
                        <a:cs typeface="Arial" panose="020B0604020202020204" pitchFamily="34" charset="0"/>
                      </a:endParaRPr>
                    </a:p>
                  </a:txBody>
                  <a:tcPr anchor="ctr"/>
                </a:tc>
                <a:tc>
                  <a:txBody>
                    <a:bodyPr/>
                    <a:lstStyle/>
                    <a:p>
                      <a:pPr algn="ctr"/>
                      <a:r>
                        <a:rPr kumimoji="1" lang="mn-MN" altLang="ja-JP" sz="1400" b="1" i="1" dirty="0">
                          <a:solidFill>
                            <a:schemeClr val="tx1"/>
                          </a:solidFill>
                          <a:latin typeface="Arial" panose="020B0604020202020204" pitchFamily="34" charset="0"/>
                          <a:cs typeface="Arial" panose="020B0604020202020204" pitchFamily="34" charset="0"/>
                        </a:rPr>
                        <a:t>7,0</a:t>
                      </a:r>
                      <a:endParaRPr kumimoji="1" lang="ja-JP" altLang="en-US" sz="1400" b="1" i="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1"/>
                  </a:ext>
                </a:extLst>
              </a:tr>
              <a:tr h="486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mn-MN" altLang="ja-JP" sz="1400" b="0" i="1" dirty="0">
                          <a:latin typeface="Arial" panose="020B0604020202020204" pitchFamily="34" charset="0"/>
                          <a:cs typeface="Arial" panose="020B0604020202020204" pitchFamily="34" charset="0"/>
                        </a:rPr>
                        <a:t>2040 оны хүн амын хэтийн тооцоо</a:t>
                      </a:r>
                      <a:endParaRPr kumimoji="1" lang="ja-JP" altLang="en-US" sz="1400" b="0" i="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1" dirty="0">
                          <a:latin typeface="Arial" panose="020B0604020202020204" pitchFamily="34" charset="0"/>
                          <a:cs typeface="Arial" panose="020B0604020202020204" pitchFamily="34" charset="0"/>
                        </a:rPr>
                        <a:t>4,637</a:t>
                      </a:r>
                      <a:r>
                        <a:rPr kumimoji="1" lang="mn-MN" altLang="ja-JP" sz="1400" b="0" i="1" dirty="0">
                          <a:latin typeface="Arial" panose="020B0604020202020204" pitchFamily="34" charset="0"/>
                          <a:cs typeface="Arial" panose="020B0604020202020204" pitchFamily="34" charset="0"/>
                        </a:rPr>
                        <a:t>,</a:t>
                      </a:r>
                      <a:r>
                        <a:rPr kumimoji="1" lang="en-US" altLang="ja-JP" sz="1400" b="0" i="1" baseline="0" dirty="0">
                          <a:latin typeface="Arial" panose="020B0604020202020204" pitchFamily="34" charset="0"/>
                          <a:cs typeface="Arial" panose="020B0604020202020204" pitchFamily="34" charset="0"/>
                        </a:rPr>
                        <a:t>6</a:t>
                      </a:r>
                      <a:r>
                        <a:rPr kumimoji="1" lang="mn-MN" altLang="ja-JP" sz="1400" b="0" i="1" baseline="0" dirty="0">
                          <a:latin typeface="Arial" panose="020B0604020202020204" pitchFamily="34" charset="0"/>
                          <a:cs typeface="Arial" panose="020B0604020202020204" pitchFamily="34" charset="0"/>
                        </a:rPr>
                        <a:t>00</a:t>
                      </a:r>
                      <a:endParaRPr kumimoji="1" lang="ja-JP" altLang="en-US" sz="1400" b="0" i="1"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2"/>
                  </a:ext>
                </a:extLst>
              </a:tr>
              <a:tr h="4863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mn-MN" altLang="ja-JP" sz="1400" b="0" i="1" dirty="0">
                          <a:latin typeface="Arial" panose="020B0604020202020204" pitchFamily="34" charset="0"/>
                          <a:cs typeface="Arial" panose="020B0604020202020204" pitchFamily="34" charset="0"/>
                        </a:rPr>
                        <a:t>ДНБ-ний өсөлт </a:t>
                      </a:r>
                      <a:r>
                        <a:rPr kumimoji="1" lang="en-US" altLang="ja-JP" sz="1400" b="0" i="1" dirty="0">
                          <a:latin typeface="Arial" panose="020B0604020202020204" pitchFamily="34" charset="0"/>
                          <a:cs typeface="Arial" panose="020B0604020202020204" pitchFamily="34" charset="0"/>
                        </a:rPr>
                        <a:t>(%)</a:t>
                      </a:r>
                      <a:endParaRPr kumimoji="1" lang="ja-JP" altLang="en-US" sz="1400" b="0" i="1" dirty="0">
                        <a:latin typeface="Arial" panose="020B0604020202020204" pitchFamily="34" charset="0"/>
                        <a:cs typeface="Arial" panose="020B0604020202020204" pitchFamily="34" charset="0"/>
                      </a:endParaRPr>
                    </a:p>
                  </a:txBody>
                  <a:tcPr anchor="ctr"/>
                </a:tc>
                <a:tc>
                  <a:txBody>
                    <a:bodyPr/>
                    <a:lstStyle/>
                    <a:p>
                      <a:pPr algn="ctr"/>
                      <a:r>
                        <a:rPr kumimoji="1" lang="mn-MN" altLang="ja-JP" sz="1400" b="0" i="1" dirty="0">
                          <a:latin typeface="Arial" panose="020B0604020202020204" pitchFamily="34" charset="0"/>
                          <a:cs typeface="Arial" panose="020B0604020202020204" pitchFamily="34" charset="0"/>
                        </a:rPr>
                        <a:t>6,7</a:t>
                      </a:r>
                      <a:endParaRPr kumimoji="1" lang="ja-JP" altLang="en-US" sz="1400" b="0" i="1"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3"/>
                  </a:ext>
                </a:extLst>
              </a:tr>
            </a:tbl>
          </a:graphicData>
        </a:graphic>
      </p:graphicFrame>
      <p:sp>
        <p:nvSpPr>
          <p:cNvPr id="107" name="コンテンツ プレースホルダー 2"/>
          <p:cNvSpPr txBox="1">
            <a:spLocks/>
          </p:cNvSpPr>
          <p:nvPr/>
        </p:nvSpPr>
        <p:spPr>
          <a:xfrm>
            <a:off x="7439254" y="1485097"/>
            <a:ext cx="4511745" cy="25330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Font typeface="Arial" panose="020B0604020202020204" pitchFamily="34" charset="0"/>
              <a:buNone/>
            </a:pPr>
            <a:r>
              <a:rPr lang="mn-MN" altLang="ja-JP" sz="1400" b="1" u="sng" dirty="0">
                <a:solidFill>
                  <a:srgbClr val="002060"/>
                </a:solidFill>
                <a:latin typeface="Arial" panose="020B0604020202020204" pitchFamily="34" charset="0"/>
                <a:cs typeface="Arial" panose="020B0604020202020204" pitchFamily="34" charset="0"/>
              </a:rPr>
              <a:t>ХӨГЖЛИЙН ТӨЛӨВЛӨЛТИЙН ХУВИЛБАР</a:t>
            </a:r>
          </a:p>
          <a:p>
            <a:pPr marL="0" indent="0" algn="ctr">
              <a:lnSpc>
                <a:spcPct val="0"/>
              </a:lnSpc>
              <a:spcBef>
                <a:spcPts val="600"/>
              </a:spcBef>
              <a:spcAft>
                <a:spcPts val="600"/>
              </a:spcAft>
              <a:buFont typeface="Arial" panose="020B0604020202020204" pitchFamily="34" charset="0"/>
              <a:buNone/>
            </a:pPr>
            <a:r>
              <a:rPr lang="en-US" altLang="ja-JP" sz="1400" dirty="0">
                <a:solidFill>
                  <a:srgbClr val="002060"/>
                </a:solidFill>
                <a:latin typeface="Arial" panose="020B0604020202020204" pitchFamily="34" charset="0"/>
                <a:cs typeface="Arial" panose="020B0604020202020204" pitchFamily="34" charset="0"/>
              </a:rPr>
              <a:t>(</a:t>
            </a:r>
            <a:r>
              <a:rPr lang="mn-MN" altLang="ja-JP" sz="1400" dirty="0">
                <a:solidFill>
                  <a:srgbClr val="002060"/>
                </a:solidFill>
                <a:latin typeface="Arial" panose="020B0604020202020204" pitchFamily="34" charset="0"/>
                <a:cs typeface="Arial" panose="020B0604020202020204" pitchFamily="34" charset="0"/>
              </a:rPr>
              <a:t>төсөл</a:t>
            </a:r>
            <a:r>
              <a:rPr lang="en-US" altLang="ja-JP" sz="1400" dirty="0">
                <a:solidFill>
                  <a:srgbClr val="002060"/>
                </a:solidFill>
                <a:latin typeface="Arial" panose="020B0604020202020204" pitchFamily="34" charset="0"/>
                <a:cs typeface="Arial" panose="020B0604020202020204" pitchFamily="34" charset="0"/>
              </a:rPr>
              <a:t>)</a:t>
            </a:r>
            <a:endParaRPr lang="mn-MN" altLang="ja-JP" sz="1400"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spcAft>
                <a:spcPts val="600"/>
              </a:spcAft>
              <a:buFont typeface="Arial" panose="020B0604020202020204" pitchFamily="34" charset="0"/>
              <a:buNone/>
            </a:pPr>
            <a:r>
              <a:rPr lang="mn-MN" altLang="ja-JP" sz="1400" dirty="0">
                <a:solidFill>
                  <a:srgbClr val="002060"/>
                </a:solidFill>
                <a:latin typeface="Arial" panose="020B0604020202020204" pitchFamily="34" charset="0"/>
                <a:cs typeface="Arial" panose="020B0604020202020204" pitchFamily="34" charset="0"/>
              </a:rPr>
              <a:t>1</a:t>
            </a:r>
            <a:r>
              <a:rPr lang="en-US" altLang="ja-JP" sz="1400" dirty="0">
                <a:solidFill>
                  <a:srgbClr val="002060"/>
                </a:solidFill>
                <a:latin typeface="Arial" panose="020B0604020202020204" pitchFamily="34" charset="0"/>
                <a:cs typeface="Arial" panose="020B0604020202020204" pitchFamily="34" charset="0"/>
              </a:rPr>
              <a:t>:</a:t>
            </a:r>
            <a:r>
              <a:rPr lang="mn-MN" altLang="ja-JP"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Уул</a:t>
            </a:r>
            <a:r>
              <a:rPr lang="en-US" sz="1400" dirty="0">
                <a:solidFill>
                  <a:srgbClr val="002060"/>
                </a:solidFill>
                <a:latin typeface="Arial" panose="020B0604020202020204" pitchFamily="34" charset="0"/>
                <a:cs typeface="Arial" panose="020B0604020202020204" pitchFamily="34" charset="0"/>
              </a:rPr>
              <a:t> </a:t>
            </a:r>
            <a:r>
              <a:rPr lang="en-US" sz="1400" dirty="0" err="1">
                <a:solidFill>
                  <a:srgbClr val="002060"/>
                </a:solidFill>
                <a:latin typeface="Arial" panose="020B0604020202020204" pitchFamily="34" charset="0"/>
                <a:cs typeface="Arial" panose="020B0604020202020204" pitchFamily="34" charset="0"/>
              </a:rPr>
              <a:t>уурхай</a:t>
            </a:r>
            <a:r>
              <a:rPr lang="mn-MN" sz="1400" dirty="0">
                <a:solidFill>
                  <a:srgbClr val="002060"/>
                </a:solidFill>
                <a:latin typeface="Arial" panose="020B0604020202020204" pitchFamily="34" charset="0"/>
                <a:cs typeface="Arial" panose="020B0604020202020204" pitchFamily="34" charset="0"/>
              </a:rPr>
              <a:t>г түшиглэн </a:t>
            </a:r>
            <a:r>
              <a:rPr lang="en-US" sz="1400" dirty="0" err="1">
                <a:solidFill>
                  <a:srgbClr val="002060"/>
                </a:solidFill>
                <a:latin typeface="Arial" panose="020B0604020202020204" pitchFamily="34" charset="0"/>
                <a:cs typeface="Arial" panose="020B0604020202020204" pitchFamily="34" charset="0"/>
              </a:rPr>
              <a:t>хөгж</a:t>
            </a:r>
            <a:r>
              <a:rPr lang="mn-MN" sz="1400" dirty="0">
                <a:solidFill>
                  <a:srgbClr val="002060"/>
                </a:solidFill>
                <a:latin typeface="Arial" panose="020B0604020202020204" pitchFamily="34" charset="0"/>
                <a:cs typeface="Arial" panose="020B0604020202020204" pitchFamily="34" charset="0"/>
              </a:rPr>
              <a:t>үүлэх;  </a:t>
            </a:r>
          </a:p>
          <a:p>
            <a:pPr marL="0" indent="0">
              <a:lnSpc>
                <a:spcPct val="100000"/>
              </a:lnSpc>
              <a:spcBef>
                <a:spcPts val="0"/>
              </a:spcBef>
              <a:spcAft>
                <a:spcPts val="600"/>
              </a:spcAft>
              <a:buFont typeface="Arial" panose="020B0604020202020204" pitchFamily="34" charset="0"/>
              <a:buNone/>
            </a:pPr>
            <a:r>
              <a:rPr lang="mn-MN" sz="1400" dirty="0">
                <a:solidFill>
                  <a:srgbClr val="002060"/>
                </a:solidFill>
                <a:latin typeface="Arial" panose="020B0604020202020204" pitchFamily="34" charset="0"/>
                <a:cs typeface="Arial" panose="020B0604020202020204" pitchFamily="34" charset="0"/>
              </a:rPr>
              <a:t>2: Боловсруулах үйлдвэрлэлд түшиглэн </a:t>
            </a:r>
            <a:r>
              <a:rPr lang="en-US" sz="1400" dirty="0" err="1">
                <a:solidFill>
                  <a:srgbClr val="002060"/>
                </a:solidFill>
                <a:latin typeface="Arial" panose="020B0604020202020204" pitchFamily="34" charset="0"/>
                <a:cs typeface="Arial" panose="020B0604020202020204" pitchFamily="34" charset="0"/>
              </a:rPr>
              <a:t>хөгж</a:t>
            </a:r>
            <a:r>
              <a:rPr lang="mn-MN" sz="1400" dirty="0">
                <a:solidFill>
                  <a:srgbClr val="002060"/>
                </a:solidFill>
                <a:latin typeface="Arial" panose="020B0604020202020204" pitchFamily="34" charset="0"/>
                <a:cs typeface="Arial" panose="020B0604020202020204" pitchFamily="34" charset="0"/>
              </a:rPr>
              <a:t>үүлэх</a:t>
            </a:r>
            <a:r>
              <a:rPr lang="en-US" sz="1400" dirty="0">
                <a:solidFill>
                  <a:srgbClr val="002060"/>
                </a:solidFill>
                <a:latin typeface="Arial" panose="020B0604020202020204" pitchFamily="34" charset="0"/>
                <a:cs typeface="Arial" panose="020B0604020202020204" pitchFamily="34" charset="0"/>
              </a:rPr>
              <a:t>;</a:t>
            </a:r>
            <a:r>
              <a:rPr lang="mn-MN" sz="1400" dirty="0">
                <a:solidFill>
                  <a:srgbClr val="002060"/>
                </a:solidFill>
                <a:latin typeface="Arial" panose="020B0604020202020204" pitchFamily="34" charset="0"/>
                <a:cs typeface="Arial" panose="020B0604020202020204" pitchFamily="34" charset="0"/>
              </a:rPr>
              <a:t> </a:t>
            </a:r>
          </a:p>
          <a:p>
            <a:pPr marL="0" indent="0">
              <a:lnSpc>
                <a:spcPct val="100000"/>
              </a:lnSpc>
              <a:spcBef>
                <a:spcPts val="0"/>
              </a:spcBef>
              <a:spcAft>
                <a:spcPts val="600"/>
              </a:spcAft>
              <a:buFont typeface="Arial" panose="020B0604020202020204" pitchFamily="34" charset="0"/>
              <a:buNone/>
            </a:pPr>
            <a:r>
              <a:rPr lang="en-US" altLang="ja-JP" sz="1400" dirty="0">
                <a:solidFill>
                  <a:srgbClr val="002060"/>
                </a:solidFill>
                <a:latin typeface="Arial" panose="020B0604020202020204" pitchFamily="34" charset="0"/>
                <a:cs typeface="Arial" panose="020B0604020202020204" pitchFamily="34" charset="0"/>
              </a:rPr>
              <a:t>3:</a:t>
            </a:r>
            <a:r>
              <a:rPr lang="mn-MN" altLang="ja-JP" sz="1400" dirty="0">
                <a:solidFill>
                  <a:srgbClr val="002060"/>
                </a:solidFill>
                <a:latin typeface="Arial" panose="020B0604020202020204" pitchFamily="34" charset="0"/>
                <a:cs typeface="Arial" panose="020B0604020202020204" pitchFamily="34" charset="0"/>
              </a:rPr>
              <a:t> </a:t>
            </a:r>
            <a:r>
              <a:rPr lang="mn-MN" sz="1400" dirty="0">
                <a:solidFill>
                  <a:srgbClr val="002060"/>
                </a:solidFill>
                <a:latin typeface="Arial" panose="020B0604020202020204" pitchFamily="34" charset="0"/>
                <a:cs typeface="Arial" panose="020B0604020202020204" pitchFamily="34" charset="0"/>
              </a:rPr>
              <a:t>Транзит тээвэр, логистикт түшиглэн </a:t>
            </a:r>
            <a:r>
              <a:rPr lang="en-US" sz="1400" dirty="0" err="1">
                <a:solidFill>
                  <a:srgbClr val="002060"/>
                </a:solidFill>
                <a:latin typeface="Arial" panose="020B0604020202020204" pitchFamily="34" charset="0"/>
                <a:cs typeface="Arial" panose="020B0604020202020204" pitchFamily="34" charset="0"/>
              </a:rPr>
              <a:t>хөгж</a:t>
            </a:r>
            <a:r>
              <a:rPr lang="mn-MN" sz="1400" dirty="0">
                <a:solidFill>
                  <a:srgbClr val="002060"/>
                </a:solidFill>
                <a:latin typeface="Arial" panose="020B0604020202020204" pitchFamily="34" charset="0"/>
                <a:cs typeface="Arial" panose="020B0604020202020204" pitchFamily="34" charset="0"/>
              </a:rPr>
              <a:t>үүлэх;</a:t>
            </a:r>
          </a:p>
          <a:p>
            <a:pPr marL="0" indent="0">
              <a:lnSpc>
                <a:spcPct val="100000"/>
              </a:lnSpc>
              <a:spcBef>
                <a:spcPts val="0"/>
              </a:spcBef>
              <a:spcAft>
                <a:spcPts val="600"/>
              </a:spcAft>
              <a:buFont typeface="Arial" panose="020B0604020202020204" pitchFamily="34" charset="0"/>
              <a:buNone/>
            </a:pPr>
            <a:r>
              <a:rPr lang="en-US" altLang="ja-JP" sz="1400" dirty="0">
                <a:solidFill>
                  <a:srgbClr val="002060"/>
                </a:solidFill>
                <a:latin typeface="Arial" panose="020B0604020202020204" pitchFamily="34" charset="0"/>
                <a:cs typeface="Arial" panose="020B0604020202020204" pitchFamily="34" charset="0"/>
              </a:rPr>
              <a:t>4:</a:t>
            </a:r>
            <a:r>
              <a:rPr lang="mn-MN" altLang="ja-JP" sz="1400" dirty="0">
                <a:solidFill>
                  <a:srgbClr val="002060"/>
                </a:solidFill>
                <a:latin typeface="Arial" panose="020B0604020202020204" pitchFamily="34" charset="0"/>
                <a:cs typeface="Arial" panose="020B0604020202020204" pitchFamily="34" charset="0"/>
              </a:rPr>
              <a:t> </a:t>
            </a:r>
            <a:r>
              <a:rPr lang="mn-MN" altLang="ja-JP" sz="1400" b="1" dirty="0">
                <a:solidFill>
                  <a:srgbClr val="002060"/>
                </a:solidFill>
                <a:latin typeface="Arial" panose="020B0604020202020204" pitchFamily="34" charset="0"/>
                <a:cs typeface="Arial" panose="020B0604020202020204" pitchFamily="34" charset="0"/>
              </a:rPr>
              <a:t>Х</a:t>
            </a:r>
            <a:r>
              <a:rPr lang="mn-MN" sz="1400" b="1" dirty="0">
                <a:solidFill>
                  <a:srgbClr val="002060"/>
                </a:solidFill>
                <a:latin typeface="Arial" panose="020B0604020202020204" pitchFamily="34" charset="0"/>
                <a:cs typeface="Arial" panose="020B0604020202020204" pitchFamily="34" charset="0"/>
              </a:rPr>
              <a:t>олимог бүтэцтэйгээр хөгжүүлэх буюу </a:t>
            </a:r>
            <a:r>
              <a:rPr lang="en-US" sz="1400" b="1" dirty="0">
                <a:solidFill>
                  <a:srgbClr val="002060"/>
                </a:solidFill>
                <a:latin typeface="Arial" panose="020B0604020202020204" pitchFamily="34" charset="0"/>
                <a:cs typeface="Arial" panose="020B0604020202020204" pitchFamily="34" charset="0"/>
              </a:rPr>
              <a:t>(</a:t>
            </a:r>
            <a:r>
              <a:rPr lang="mn-MN" sz="1400" b="1" dirty="0">
                <a:solidFill>
                  <a:srgbClr val="002060"/>
                </a:solidFill>
                <a:latin typeface="Arial" panose="020B0604020202020204" pitchFamily="34" charset="0"/>
                <a:cs typeface="Arial" panose="020B0604020202020204" pitchFamily="34" charset="0"/>
              </a:rPr>
              <a:t>2+3</a:t>
            </a:r>
            <a:r>
              <a:rPr lang="en-US" sz="1400" b="1" dirty="0">
                <a:solidFill>
                  <a:srgbClr val="002060"/>
                </a:solidFill>
                <a:latin typeface="Arial" panose="020B0604020202020204" pitchFamily="34" charset="0"/>
                <a:cs typeface="Arial" panose="020B0604020202020204" pitchFamily="34" charset="0"/>
              </a:rPr>
              <a:t>)</a:t>
            </a:r>
            <a:endParaRPr lang="en-US" altLang="ja-JP" sz="1400" b="1" dirty="0">
              <a:solidFill>
                <a:srgbClr val="002060"/>
              </a:solidFill>
              <a:latin typeface="Arial" panose="020B0604020202020204" pitchFamily="34" charset="0"/>
              <a:cs typeface="Arial" panose="020B0604020202020204" pitchFamily="34" charset="0"/>
            </a:endParaRPr>
          </a:p>
        </p:txBody>
      </p:sp>
      <p:sp>
        <p:nvSpPr>
          <p:cNvPr id="208" name="コンテンツ プレースホルダー 2"/>
          <p:cNvSpPr txBox="1">
            <a:spLocks/>
          </p:cNvSpPr>
          <p:nvPr/>
        </p:nvSpPr>
        <p:spPr>
          <a:xfrm>
            <a:off x="180805" y="5395024"/>
            <a:ext cx="11655285" cy="1786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lnSpc>
                <a:spcPct val="120000"/>
              </a:lnSpc>
              <a:spcAft>
                <a:spcPts val="600"/>
              </a:spcAft>
              <a:buFont typeface="Arial" panose="020B0604020202020204" pitchFamily="34" charset="0"/>
              <a:buNone/>
            </a:pPr>
            <a:r>
              <a:rPr lang="mn-MN" sz="1400" dirty="0">
                <a:solidFill>
                  <a:srgbClr val="002060"/>
                </a:solidFill>
                <a:latin typeface="Arial" panose="020B0604020202020204" pitchFamily="34" charset="0"/>
                <a:cs typeface="Arial" panose="020B0604020202020204" pitchFamily="34" charset="0"/>
              </a:rPr>
              <a:t>Монгол Улсын нийт нутаг дэвсгэрт хүн амыг зөв зохистой нутагшуулан суурьшуулах зорилгоор нийгэм, эдийн засгийн хөгжил, хүн амын амьжиргааны түвшин, байгалийн нөөц, цаг уурын нөхцөл байдал, инженерийн дэд бүтцийн хангамж зэргийг тооцоолох замаар хот, хөдөөгийн нутагшилт, суурьшилд тохиромжтой нутаг дэвсгэрийг байгаль орчин, түүх, соёлын асуудалтай уялдуулан тогтоосон, судалгаанд суурилсан хот байгуулалтын баримт бичиг болно.</a:t>
            </a:r>
            <a:endParaRPr lang="mn-MN" altLang="ja-JP" sz="500" u="sng" dirty="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 xmlns:a16="http://schemas.microsoft.com/office/drawing/2014/main" id="{DA87D0CD-00DB-4C2F-B53E-754ED2739516}"/>
              </a:ext>
            </a:extLst>
          </p:cNvPr>
          <p:cNvSpPr/>
          <p:nvPr/>
        </p:nvSpPr>
        <p:spPr>
          <a:xfrm>
            <a:off x="1299884" y="541660"/>
            <a:ext cx="10651115" cy="338554"/>
          </a:xfrm>
          <a:prstGeom prst="rect">
            <a:avLst/>
          </a:prstGeom>
        </p:spPr>
        <p:txBody>
          <a:bodyPr wrap="square">
            <a:spAutoFit/>
          </a:bodyPr>
          <a:lstStyle/>
          <a:p>
            <a:pPr algn="r"/>
            <a:r>
              <a:rPr kumimoji="1" lang="mn-MN" altLang="ja-JP" sz="1600" b="1" i="1" dirty="0">
                <a:solidFill>
                  <a:srgbClr val="002060"/>
                </a:solidFill>
                <a:latin typeface="Arial" panose="020B0604020202020204" pitchFamily="34" charset="0"/>
                <a:cs typeface="Arial" panose="020B0604020202020204" pitchFamily="34" charset="0"/>
              </a:rPr>
              <a:t>МОНГОЛ УЛСЫН ХҮН АМЫН НУТАГШИЛТ, СУУРЬШЛЫН ХӨГЖЛИЙН ЕРӨНХИЙ ТӨСӨЛ</a:t>
            </a:r>
            <a:endParaRPr lang="en-US" sz="1600" i="1" dirty="0">
              <a:solidFill>
                <a:srgbClr val="002060"/>
              </a:solidFill>
            </a:endParaRPr>
          </a:p>
        </p:txBody>
      </p:sp>
      <p:grpSp>
        <p:nvGrpSpPr>
          <p:cNvPr id="25" name="Group 24">
            <a:extLst>
              <a:ext uri="{FF2B5EF4-FFF2-40B4-BE49-F238E27FC236}">
                <a16:creationId xmlns="" xmlns:a16="http://schemas.microsoft.com/office/drawing/2014/main" id="{3F0FD563-118F-4145-BAD8-92B3C619D5BF}"/>
              </a:ext>
            </a:extLst>
          </p:cNvPr>
          <p:cNvGrpSpPr/>
          <p:nvPr/>
        </p:nvGrpSpPr>
        <p:grpSpPr>
          <a:xfrm>
            <a:off x="0" y="115070"/>
            <a:ext cx="12021425" cy="832570"/>
            <a:chOff x="0" y="64736"/>
            <a:chExt cx="12021425" cy="832570"/>
          </a:xfrm>
        </p:grpSpPr>
        <p:sp>
          <p:nvSpPr>
            <p:cNvPr id="27" name="TextBox 26">
              <a:extLst>
                <a:ext uri="{FF2B5EF4-FFF2-40B4-BE49-F238E27FC236}">
                  <a16:creationId xmlns="" xmlns:a16="http://schemas.microsoft.com/office/drawing/2014/main" id="{ABDAAEF8-23A8-4458-BABF-1883420AE72A}"/>
                </a:ext>
              </a:extLst>
            </p:cNvPr>
            <p:cNvSpPr txBox="1"/>
            <p:nvPr/>
          </p:nvSpPr>
          <p:spPr>
            <a:xfrm>
              <a:off x="8164864" y="64736"/>
              <a:ext cx="3856561" cy="307777"/>
            </a:xfrm>
            <a:prstGeom prst="rect">
              <a:avLst/>
            </a:prstGeom>
            <a:noFill/>
          </p:spPr>
          <p:txBody>
            <a:bodyPr wrap="square" rtlCol="0">
              <a:spAutoFit/>
            </a:bodyPr>
            <a:lstStyle/>
            <a:p>
              <a:pPr algn="ctr"/>
              <a:endParaRPr lang="mn-MN" sz="1400" b="1" dirty="0">
                <a:latin typeface="Arial" panose="020B0604020202020204" pitchFamily="34" charset="0"/>
                <a:cs typeface="Arial" panose="020B0604020202020204" pitchFamily="34" charset="0"/>
              </a:endParaRPr>
            </a:p>
          </p:txBody>
        </p:sp>
        <p:sp>
          <p:nvSpPr>
            <p:cNvPr id="28" name="Title 1">
              <a:extLst>
                <a:ext uri="{FF2B5EF4-FFF2-40B4-BE49-F238E27FC236}">
                  <a16:creationId xmlns="" xmlns:a16="http://schemas.microsoft.com/office/drawing/2014/main" id="{9206AD89-BEDA-4655-B06A-C99EBF0667E5}"/>
                </a:ext>
              </a:extLst>
            </p:cNvPr>
            <p:cNvSpPr txBox="1">
              <a:spLocks/>
            </p:cNvSpPr>
            <p:nvPr/>
          </p:nvSpPr>
          <p:spPr>
            <a:xfrm>
              <a:off x="698324" y="576299"/>
              <a:ext cx="1677295" cy="321007"/>
            </a:xfrm>
            <a:prstGeom prst="rect">
              <a:avLst/>
            </a:prstGeom>
            <a:noFill/>
            <a:ln>
              <a:noFill/>
            </a:ln>
          </p:spPr>
          <p:txBody>
            <a:bodyPr vert="horz" lIns="91440" tIns="45720" rIns="91440" bIns="45720" rtlCol="0" anchor="ctr">
              <a:noAutofit/>
            </a:bodyPr>
            <a:lstStyle/>
            <a:p>
              <a:pPr algn="ctr">
                <a:spcBef>
                  <a:spcPct val="0"/>
                </a:spcBef>
                <a:defRPr/>
              </a:pPr>
              <a:r>
                <a:rPr lang="mn-MN" sz="800" b="1" dirty="0">
                  <a:latin typeface="Arial" panose="020B0604020202020204" pitchFamily="34" charset="0"/>
                  <a:ea typeface="+mj-ea"/>
                  <a:cs typeface="Arial" panose="020B0604020202020204" pitchFamily="34" charset="0"/>
                </a:rPr>
                <a:t>БАРИЛГА, ХОТ БАЙГУУЛАЛТЫН ЯАМ</a:t>
              </a:r>
              <a:endParaRPr lang="en-US" sz="800" b="1" dirty="0">
                <a:latin typeface="Arial" panose="020B0604020202020204" pitchFamily="34" charset="0"/>
                <a:ea typeface="+mj-ea"/>
                <a:cs typeface="Arial" panose="020B0604020202020204" pitchFamily="34" charset="0"/>
              </a:endParaRPr>
            </a:p>
          </p:txBody>
        </p:sp>
        <p:pic>
          <p:nvPicPr>
            <p:cNvPr id="29" name="Picture 2" descr="Ð¼Ð¾Ð½Ð³Ð¾Ð» ÑÐ»ÑÑÐ½ Ð·Ð°ÑÐ³Ð¸Ð¹Ð½ Ð³Ð°Ð·Ð°Ñ Ð·ÑÑÐ³Ð°Ð½ Ð¸Ð»ÑÑÑÒ¯Ò¯Ð´">
              <a:extLst>
                <a:ext uri="{FF2B5EF4-FFF2-40B4-BE49-F238E27FC236}">
                  <a16:creationId xmlns="" xmlns:a16="http://schemas.microsoft.com/office/drawing/2014/main" id="{1E234DFD-8F63-4647-90DA-BB6765BB66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146" t="7912" r="60918" b="8968"/>
            <a:stretch>
              <a:fillRect/>
            </a:stretch>
          </p:blipFill>
          <p:spPr bwMode="auto">
            <a:xfrm>
              <a:off x="1299884" y="78426"/>
              <a:ext cx="474176" cy="4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 xmlns:a16="http://schemas.microsoft.com/office/drawing/2014/main" id="{79186714-4DDA-490B-BCA0-3A1993E50095}"/>
                </a:ext>
              </a:extLst>
            </p:cNvPr>
            <p:cNvSpPr/>
            <p:nvPr/>
          </p:nvSpPr>
          <p:spPr>
            <a:xfrm>
              <a:off x="1" y="376507"/>
              <a:ext cx="698324" cy="19026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sp>
          <p:nvSpPr>
            <p:cNvPr id="33" name="Rectangle 32">
              <a:extLst>
                <a:ext uri="{FF2B5EF4-FFF2-40B4-BE49-F238E27FC236}">
                  <a16:creationId xmlns="" xmlns:a16="http://schemas.microsoft.com/office/drawing/2014/main" id="{F1E1BD36-467E-4E2D-9B5A-356DE3F00C1D}"/>
                </a:ext>
              </a:extLst>
            </p:cNvPr>
            <p:cNvSpPr/>
            <p:nvPr/>
          </p:nvSpPr>
          <p:spPr>
            <a:xfrm>
              <a:off x="0" y="630839"/>
              <a:ext cx="698324" cy="5952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grpSp>
    </p:spTree>
    <p:extLst>
      <p:ext uri="{BB962C8B-B14F-4D97-AF65-F5344CB8AC3E}">
        <p14:creationId xmlns:p14="http://schemas.microsoft.com/office/powerpoint/2010/main" val="232376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0A90934D-1216-47B5-8349-968E8F613113}"/>
              </a:ext>
            </a:extLst>
          </p:cNvPr>
          <p:cNvSpPr/>
          <p:nvPr/>
        </p:nvSpPr>
        <p:spPr>
          <a:xfrm>
            <a:off x="5885433" y="1442411"/>
            <a:ext cx="1732209" cy="480955"/>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98BA39EC-4E85-445E-927A-2B39C99DB257}"/>
              </a:ext>
            </a:extLst>
          </p:cNvPr>
          <p:cNvSpPr/>
          <p:nvPr/>
        </p:nvSpPr>
        <p:spPr>
          <a:xfrm>
            <a:off x="8959794" y="2322786"/>
            <a:ext cx="2961690" cy="3384331"/>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F49C1645-001C-4FEA-A9F5-8881EAEFBD10}"/>
              </a:ext>
            </a:extLst>
          </p:cNvPr>
          <p:cNvSpPr/>
          <p:nvPr/>
        </p:nvSpPr>
        <p:spPr>
          <a:xfrm>
            <a:off x="4984095" y="2322786"/>
            <a:ext cx="3750002" cy="3409813"/>
          </a:xfrm>
          <a:prstGeom prst="rect">
            <a:avLst/>
          </a:prstGeom>
          <a:solidFill>
            <a:schemeClr val="accent5">
              <a:lumMod val="20000"/>
              <a:lumOff val="80000"/>
            </a:schemeClr>
          </a:solidFill>
          <a:ln>
            <a:solidFill>
              <a:schemeClr val="accent5">
                <a:lumMod val="40000"/>
                <a:lumOff val="6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420EA48B-B3ED-4F0E-8181-62D916C274B7}"/>
              </a:ext>
            </a:extLst>
          </p:cNvPr>
          <p:cNvSpPr/>
          <p:nvPr/>
        </p:nvSpPr>
        <p:spPr>
          <a:xfrm>
            <a:off x="357352" y="2322786"/>
            <a:ext cx="4401047" cy="4406454"/>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A6849FB2-B733-49B1-BC9C-B6329662A4C9}"/>
              </a:ext>
            </a:extLst>
          </p:cNvPr>
          <p:cNvGrpSpPr/>
          <p:nvPr/>
        </p:nvGrpSpPr>
        <p:grpSpPr>
          <a:xfrm>
            <a:off x="0" y="115070"/>
            <a:ext cx="12021425" cy="832570"/>
            <a:chOff x="0" y="64736"/>
            <a:chExt cx="12021425" cy="832570"/>
          </a:xfrm>
        </p:grpSpPr>
        <p:sp>
          <p:nvSpPr>
            <p:cNvPr id="14" name="TextBox 13">
              <a:extLst>
                <a:ext uri="{FF2B5EF4-FFF2-40B4-BE49-F238E27FC236}">
                  <a16:creationId xmlns="" xmlns:a16="http://schemas.microsoft.com/office/drawing/2014/main" id="{7A5D22DE-3AD2-47F2-8A71-240C088B78E1}"/>
                </a:ext>
              </a:extLst>
            </p:cNvPr>
            <p:cNvSpPr txBox="1"/>
            <p:nvPr/>
          </p:nvSpPr>
          <p:spPr>
            <a:xfrm>
              <a:off x="8164864" y="64736"/>
              <a:ext cx="3856561" cy="307777"/>
            </a:xfrm>
            <a:prstGeom prst="rect">
              <a:avLst/>
            </a:prstGeom>
            <a:noFill/>
          </p:spPr>
          <p:txBody>
            <a:bodyPr wrap="square" rtlCol="0">
              <a:spAutoFit/>
            </a:bodyPr>
            <a:lstStyle/>
            <a:p>
              <a:pPr algn="ctr"/>
              <a:endParaRPr lang="mn-MN" sz="1400" b="1" dirty="0">
                <a:latin typeface="Arial" panose="020B0604020202020204" pitchFamily="34" charset="0"/>
                <a:cs typeface="Arial" panose="020B0604020202020204" pitchFamily="34" charset="0"/>
              </a:endParaRPr>
            </a:p>
          </p:txBody>
        </p:sp>
        <p:sp>
          <p:nvSpPr>
            <p:cNvPr id="15" name="Title 1">
              <a:extLst>
                <a:ext uri="{FF2B5EF4-FFF2-40B4-BE49-F238E27FC236}">
                  <a16:creationId xmlns="" xmlns:a16="http://schemas.microsoft.com/office/drawing/2014/main" id="{C9C0A87C-5082-4C83-B8E2-B39EDED35C50}"/>
                </a:ext>
              </a:extLst>
            </p:cNvPr>
            <p:cNvSpPr txBox="1">
              <a:spLocks/>
            </p:cNvSpPr>
            <p:nvPr/>
          </p:nvSpPr>
          <p:spPr>
            <a:xfrm>
              <a:off x="698324" y="576299"/>
              <a:ext cx="1677295" cy="321007"/>
            </a:xfrm>
            <a:prstGeom prst="rect">
              <a:avLst/>
            </a:prstGeom>
            <a:noFill/>
            <a:ln>
              <a:noFill/>
            </a:ln>
          </p:spPr>
          <p:txBody>
            <a:bodyPr vert="horz" lIns="91440" tIns="45720" rIns="91440" bIns="45720" rtlCol="0" anchor="ctr">
              <a:noAutofit/>
            </a:bodyPr>
            <a:lstStyle/>
            <a:p>
              <a:pPr algn="ctr">
                <a:spcBef>
                  <a:spcPct val="0"/>
                </a:spcBef>
                <a:defRPr/>
              </a:pPr>
              <a:r>
                <a:rPr lang="mn-MN" sz="800" b="1" dirty="0">
                  <a:latin typeface="Arial" panose="020B0604020202020204" pitchFamily="34" charset="0"/>
                  <a:ea typeface="+mj-ea"/>
                  <a:cs typeface="Arial" panose="020B0604020202020204" pitchFamily="34" charset="0"/>
                </a:rPr>
                <a:t>БАРИЛГА, ХОТ БАЙГУУЛАЛТЫН ЯАМ</a:t>
              </a:r>
              <a:endParaRPr lang="en-US" sz="800" b="1" dirty="0">
                <a:latin typeface="Arial" panose="020B0604020202020204" pitchFamily="34" charset="0"/>
                <a:ea typeface="+mj-ea"/>
                <a:cs typeface="Arial" panose="020B0604020202020204" pitchFamily="34" charset="0"/>
              </a:endParaRPr>
            </a:p>
          </p:txBody>
        </p:sp>
        <p:pic>
          <p:nvPicPr>
            <p:cNvPr id="16" name="Picture 2" descr="Ð¼Ð¾Ð½Ð³Ð¾Ð» ÑÐ»ÑÑÐ½ Ð·Ð°ÑÐ³Ð¸Ð¹Ð½ Ð³Ð°Ð·Ð°Ñ Ð·ÑÑÐ³Ð°Ð½ Ð¸Ð»ÑÑÑÒ¯Ò¯Ð´">
              <a:extLst>
                <a:ext uri="{FF2B5EF4-FFF2-40B4-BE49-F238E27FC236}">
                  <a16:creationId xmlns="" xmlns:a16="http://schemas.microsoft.com/office/drawing/2014/main" id="{1358A38D-39E7-4E77-82ED-5D118D54FC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146" t="7912" r="60918" b="8968"/>
            <a:stretch>
              <a:fillRect/>
            </a:stretch>
          </p:blipFill>
          <p:spPr bwMode="auto">
            <a:xfrm>
              <a:off x="1299884" y="78426"/>
              <a:ext cx="474176" cy="4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 xmlns:a16="http://schemas.microsoft.com/office/drawing/2014/main" id="{BE023B91-3FDE-4120-A532-3803F5FB621E}"/>
                </a:ext>
              </a:extLst>
            </p:cNvPr>
            <p:cNvSpPr/>
            <p:nvPr/>
          </p:nvSpPr>
          <p:spPr>
            <a:xfrm>
              <a:off x="1" y="376507"/>
              <a:ext cx="698324" cy="19026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sp>
          <p:nvSpPr>
            <p:cNvPr id="20" name="Rectangle 19">
              <a:extLst>
                <a:ext uri="{FF2B5EF4-FFF2-40B4-BE49-F238E27FC236}">
                  <a16:creationId xmlns="" xmlns:a16="http://schemas.microsoft.com/office/drawing/2014/main" id="{45B9DFFA-521D-4C11-B347-163D6FA37A2B}"/>
                </a:ext>
              </a:extLst>
            </p:cNvPr>
            <p:cNvSpPr/>
            <p:nvPr/>
          </p:nvSpPr>
          <p:spPr>
            <a:xfrm>
              <a:off x="0" y="630839"/>
              <a:ext cx="698324" cy="5952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grpSp>
      <p:sp>
        <p:nvSpPr>
          <p:cNvPr id="23" name="Rectangle 22">
            <a:extLst>
              <a:ext uri="{FF2B5EF4-FFF2-40B4-BE49-F238E27FC236}">
                <a16:creationId xmlns="" xmlns:a16="http://schemas.microsoft.com/office/drawing/2014/main" id="{B9F12923-E7A3-4679-B062-07584DF7DC92}"/>
              </a:ext>
            </a:extLst>
          </p:cNvPr>
          <p:cNvSpPr/>
          <p:nvPr/>
        </p:nvSpPr>
        <p:spPr>
          <a:xfrm>
            <a:off x="4220998" y="2002842"/>
            <a:ext cx="4883984" cy="246221"/>
          </a:xfrm>
          <a:prstGeom prst="rect">
            <a:avLst/>
          </a:prstGeom>
        </p:spPr>
        <p:txBody>
          <a:bodyPr wrap="square">
            <a:spAutoFit/>
          </a:bodyPr>
          <a:lstStyle/>
          <a:p>
            <a:pPr algn="ctr"/>
            <a:r>
              <a:rPr lang="en-US" sz="1000" b="1" dirty="0">
                <a:solidFill>
                  <a:srgbClr val="002060"/>
                </a:solidFill>
                <a:latin typeface="Arial" panose="020B0604020202020204" pitchFamily="34" charset="0"/>
                <a:cs typeface="Arial" panose="020B0604020202020204" pitchFamily="34" charset="0"/>
              </a:rPr>
              <a:t>ГОЛ ТӨСӨЛ, ХӨТӨЛБӨР БҮХИЙ ҮЕ ШАТТАЙ ХӨГЖЛИЙН ТӨЛӨВЛӨГӨӨ</a:t>
            </a:r>
            <a:r>
              <a:rPr lang="mn-MN" sz="1000" b="1" dirty="0">
                <a:solidFill>
                  <a:srgbClr val="002060"/>
                </a:solidFill>
                <a:latin typeface="Arial" panose="020B0604020202020204" pitchFamily="34" charset="0"/>
                <a:cs typeface="Arial" panose="020B0604020202020204" pitchFamily="34" charset="0"/>
              </a:rPr>
              <a:t>:</a:t>
            </a:r>
          </a:p>
        </p:txBody>
      </p:sp>
      <p:sp>
        <p:nvSpPr>
          <p:cNvPr id="26" name="Rectangle 25">
            <a:extLst>
              <a:ext uri="{FF2B5EF4-FFF2-40B4-BE49-F238E27FC236}">
                <a16:creationId xmlns="" xmlns:a16="http://schemas.microsoft.com/office/drawing/2014/main" id="{B2B5231D-6D20-4CFF-B89E-132BBC0EA8A6}"/>
              </a:ext>
            </a:extLst>
          </p:cNvPr>
          <p:cNvSpPr/>
          <p:nvPr/>
        </p:nvSpPr>
        <p:spPr>
          <a:xfrm>
            <a:off x="3698240" y="430636"/>
            <a:ext cx="8463926" cy="615553"/>
          </a:xfrm>
          <a:prstGeom prst="rect">
            <a:avLst/>
          </a:prstGeom>
        </p:spPr>
        <p:txBody>
          <a:bodyPr wrap="square">
            <a:spAutoFit/>
          </a:bodyPr>
          <a:lstStyle/>
          <a:p>
            <a:pPr algn="ctr"/>
            <a:r>
              <a:rPr lang="en-US" sz="1600" b="1" i="1" dirty="0" smtClean="0">
                <a:solidFill>
                  <a:srgbClr val="002060"/>
                </a:solidFill>
                <a:latin typeface="Arial" panose="020B0604020202020204" pitchFamily="34" charset="0"/>
                <a:ea typeface="Arial" panose="020B0604020202020204" pitchFamily="34" charset="0"/>
              </a:rPr>
              <a:t>МОНГОЛ </a:t>
            </a:r>
            <a:r>
              <a:rPr lang="mn-MN" sz="1600" b="1" i="1" dirty="0" smtClean="0">
                <a:solidFill>
                  <a:srgbClr val="002060"/>
                </a:solidFill>
                <a:latin typeface="Arial" panose="020B0604020202020204" pitchFamily="34" charset="0"/>
                <a:ea typeface="Arial" panose="020B0604020202020204" pitchFamily="34" charset="0"/>
              </a:rPr>
              <a:t>У</a:t>
            </a:r>
            <a:r>
              <a:rPr lang="en-US" sz="1600" b="1" i="1" dirty="0" smtClean="0">
                <a:solidFill>
                  <a:srgbClr val="002060"/>
                </a:solidFill>
                <a:latin typeface="Arial" panose="020B0604020202020204" pitchFamily="34" charset="0"/>
                <a:ea typeface="Arial" panose="020B0604020202020204" pitchFamily="34" charset="0"/>
              </a:rPr>
              <a:t>ЛСЫН 2040 </a:t>
            </a:r>
            <a:r>
              <a:rPr lang="en-US" sz="1600" b="1" i="1" dirty="0">
                <a:solidFill>
                  <a:srgbClr val="002060"/>
                </a:solidFill>
                <a:latin typeface="Arial" panose="020B0604020202020204" pitchFamily="34" charset="0"/>
                <a:ea typeface="Arial" panose="020B0604020202020204" pitchFamily="34" charset="0"/>
              </a:rPr>
              <a:t>ОН </a:t>
            </a:r>
            <a:r>
              <a:rPr lang="en-US" sz="1600" b="1" i="1" dirty="0" smtClean="0">
                <a:solidFill>
                  <a:srgbClr val="002060"/>
                </a:solidFill>
                <a:latin typeface="Arial" panose="020B0604020202020204" pitchFamily="34" charset="0"/>
                <a:ea typeface="Arial" panose="020B0604020202020204" pitchFamily="34" charset="0"/>
              </a:rPr>
              <a:t>ХҮРТ</a:t>
            </a:r>
            <a:r>
              <a:rPr lang="mn-MN" sz="1600" b="1" i="1" dirty="0" smtClean="0">
                <a:solidFill>
                  <a:srgbClr val="002060"/>
                </a:solidFill>
                <a:latin typeface="Arial" panose="020B0604020202020204" pitchFamily="34" charset="0"/>
                <a:ea typeface="Arial" panose="020B0604020202020204" pitchFamily="34" charset="0"/>
              </a:rPr>
              <a:t>ЛЭХ</a:t>
            </a:r>
            <a:r>
              <a:rPr lang="en-US" sz="1600" b="1" i="1" dirty="0" smtClean="0">
                <a:solidFill>
                  <a:srgbClr val="002060"/>
                </a:solidFill>
                <a:latin typeface="Arial" panose="020B0604020202020204" pitchFamily="34" charset="0"/>
                <a:ea typeface="Arial" panose="020B0604020202020204" pitchFamily="34" charset="0"/>
              </a:rPr>
              <a:t> </a:t>
            </a:r>
            <a:r>
              <a:rPr lang="en-US" sz="1600" b="1" i="1" dirty="0">
                <a:solidFill>
                  <a:srgbClr val="002060"/>
                </a:solidFill>
                <a:latin typeface="Arial" panose="020B0604020202020204" pitchFamily="34" charset="0"/>
                <a:ea typeface="Arial" panose="020B0604020202020204" pitchFamily="34" charset="0"/>
              </a:rPr>
              <a:t>ХӨГЖЛИЙН ХУВИЛБАР</a:t>
            </a:r>
            <a:r>
              <a:rPr lang="mn-MN" sz="1600" b="1" i="1" dirty="0" smtClean="0">
                <a:solidFill>
                  <a:srgbClr val="002060"/>
                </a:solidFill>
                <a:latin typeface="Arial" panose="020B0604020202020204" pitchFamily="34" charset="0"/>
                <a:ea typeface="Arial" panose="020B0604020202020204" pitchFamily="34" charset="0"/>
              </a:rPr>
              <a:t>,</a:t>
            </a:r>
            <a:r>
              <a:rPr lang="en-US" sz="1600" b="1" i="1" dirty="0" smtClean="0">
                <a:solidFill>
                  <a:srgbClr val="002060"/>
                </a:solidFill>
                <a:latin typeface="Arial" panose="020B0604020202020204" pitchFamily="34" charset="0"/>
                <a:ea typeface="Arial" panose="020B0604020202020204" pitchFamily="34" charset="0"/>
              </a:rPr>
              <a:t> ҮЕ ШАТААР</a:t>
            </a:r>
            <a:r>
              <a:rPr lang="mn-MN" sz="1600" b="1" i="1" dirty="0" smtClean="0">
                <a:solidFill>
                  <a:srgbClr val="002060"/>
                </a:solidFill>
                <a:latin typeface="Arial" panose="020B0604020202020204" pitchFamily="34" charset="0"/>
                <a:ea typeface="Arial" panose="020B0604020202020204" pitchFamily="34" charset="0"/>
              </a:rPr>
              <a:t>:</a:t>
            </a:r>
            <a:r>
              <a:rPr lang="en-US" sz="1600" b="1" dirty="0" smtClean="0">
                <a:solidFill>
                  <a:srgbClr val="002060"/>
                </a:solidFill>
                <a:latin typeface="Arial" panose="020B0604020202020204" pitchFamily="34" charset="0"/>
                <a:ea typeface="Arial" panose="020B0604020202020204" pitchFamily="34" charset="0"/>
              </a:rPr>
              <a:t> </a:t>
            </a:r>
            <a:endParaRPr lang="en-US" sz="1600" b="1" dirty="0">
              <a:solidFill>
                <a:srgbClr val="002060"/>
              </a:solidFill>
              <a:latin typeface="Arial" panose="020B0604020202020204" pitchFamily="34" charset="0"/>
              <a:ea typeface="Arial" panose="020B0604020202020204" pitchFamily="34" charset="0"/>
            </a:endParaRPr>
          </a:p>
          <a:p>
            <a:pPr algn="ctr"/>
            <a:r>
              <a:rPr lang="en-US" b="1" dirty="0">
                <a:solidFill>
                  <a:srgbClr val="002060"/>
                </a:solidFill>
                <a:latin typeface="Arial" panose="020B0604020202020204" pitchFamily="34" charset="0"/>
              </a:rPr>
              <a:t>/</a:t>
            </a:r>
            <a:r>
              <a:rPr lang="mn-MN" b="1" dirty="0">
                <a:solidFill>
                  <a:srgbClr val="002060"/>
                </a:solidFill>
                <a:latin typeface="Arial" panose="020B0604020202020204" pitchFamily="34" charset="0"/>
              </a:rPr>
              <a:t>судалгаа/</a:t>
            </a:r>
            <a:endParaRPr lang="en-US" b="1" dirty="0">
              <a:solidFill>
                <a:srgbClr val="002060"/>
              </a:solidFill>
            </a:endParaRPr>
          </a:p>
        </p:txBody>
      </p:sp>
      <p:sp>
        <p:nvSpPr>
          <p:cNvPr id="2" name="Rectangle 1">
            <a:extLst>
              <a:ext uri="{FF2B5EF4-FFF2-40B4-BE49-F238E27FC236}">
                <a16:creationId xmlns="" xmlns:a16="http://schemas.microsoft.com/office/drawing/2014/main" id="{FA1DCA8C-67D0-4D1F-91FD-7552688EA795}"/>
              </a:ext>
            </a:extLst>
          </p:cNvPr>
          <p:cNvSpPr/>
          <p:nvPr/>
        </p:nvSpPr>
        <p:spPr>
          <a:xfrm>
            <a:off x="270517" y="2713986"/>
            <a:ext cx="4487882" cy="3970318"/>
          </a:xfrm>
          <a:prstGeom prst="rect">
            <a:avLst/>
          </a:prstGeom>
        </p:spPr>
        <p:txBody>
          <a:bodyPr wrap="square">
            <a:spAutoFit/>
          </a:bodyPr>
          <a:lstStyle/>
          <a:p>
            <a:pPr marL="238125" marR="99060" indent="-171450" algn="just">
              <a:spcAft>
                <a:spcPts val="0"/>
              </a:spcAft>
              <a:buFont typeface="Wingdings" panose="05000000000000000000" pitchFamily="2" charset="2"/>
              <a:buChar char="§"/>
            </a:pP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УУ-н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салбарын</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өсөлт</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хэвээр</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хадгалагдах</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боловч</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аажимдаа</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хариуцлагатай</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УУ-н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зарчимд</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шилжинэ</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8125" marR="99060" indent="-171450" algn="just">
              <a:spcAft>
                <a:spcPts val="0"/>
              </a:spcAft>
              <a:buFont typeface="Wingdings" panose="05000000000000000000" pitchFamily="2" charset="2"/>
              <a:buChar char="§"/>
            </a:pP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Түүхий</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нүүрсийг</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угаан</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баяжуулж</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шахмал</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түлш</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үйлдвэрлэн</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чанартай</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нүүрсийг</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дотоодын</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зах</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зээлд</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нийлүүлнэ</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Газар</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тариалан</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болон</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мал</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аж</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ахуйн</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гаралтай</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түүхий</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эдэд</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анхан</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шатны</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боловсруулалт</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хийх</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зэрэг</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эдийн</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засгийн</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шинэ</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үйл</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ажиллагаанд</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хөрөнгө</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оруулалт</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en-US"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хийнэ</a:t>
            </a:r>
            <a:r>
              <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8125" marR="99060"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Чацарганы</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аж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ахуй</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болон МАА-н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кластеруудыг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байгуулна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8125" marR="99060"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Томоохон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хотуудын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орчим</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болон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томоохон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хотуудыг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холбосон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гол авто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замын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дагуу</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эрчимжсэн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суурин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мал аж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ахуйг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хөгжүүлнэ</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8125" marR="99060"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Уламжлалт</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бэлчээрийн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мал аж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ахуй</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болон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хагас</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эрчимжсэн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суурин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мал,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амьтны</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аж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ахуйг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хослуулан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хөгжүүлнэ</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8125" marR="99060"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Малын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тэжээлийн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үйлдвэрлэлийг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нэмэгдүүлж</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үр</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тариа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төмс</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хүнсний</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ногооны</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дотоодын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хэрэгцээг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бүрэн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хангахын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тулд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тариалангийн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талбайг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өргөтгөнө</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8125" marR="99060"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Улаанбаатар</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хотын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ойролцоо</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байрших</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аж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үйлдвэрийн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паркууд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хөгжинө</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a:extLst>
              <a:ext uri="{FF2B5EF4-FFF2-40B4-BE49-F238E27FC236}">
                <a16:creationId xmlns="" xmlns:a16="http://schemas.microsoft.com/office/drawing/2014/main" id="{75696A63-D384-4407-9878-D91D1353A7AA}"/>
              </a:ext>
            </a:extLst>
          </p:cNvPr>
          <p:cNvSpPr/>
          <p:nvPr/>
        </p:nvSpPr>
        <p:spPr>
          <a:xfrm>
            <a:off x="4984095" y="2727600"/>
            <a:ext cx="3636238" cy="2862322"/>
          </a:xfrm>
          <a:prstGeom prst="rect">
            <a:avLst/>
          </a:prstGeom>
        </p:spPr>
        <p:txBody>
          <a:bodyPr wrap="square">
            <a:spAutoFit/>
          </a:bodyPr>
          <a:lstStyle/>
          <a:p>
            <a:pPr marL="239395"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Хариуцлагатай</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уул</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уурхайн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үйл</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ажиллагаа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өргөжиж</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уул</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уурхайн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салбарын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өсөлт</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үе</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шаттайгаар</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саарна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9395"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Төмөр</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зэс</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дээр</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суурилсан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эцсийн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бүтээгдэхүүний</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үйлдвэрлэлийг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нэмэгдүүлнэ</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9395"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Чацарганы</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аж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ахуй</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болон МАА-н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кластерууд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хөгжиж</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бүтээгдэхүүнүүд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нь</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төрөлжинө</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9395"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Бусад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үйлдвэрлэлийн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кластерууд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хөгжиж</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эхэлнэ</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9395" indent="-171450" algn="just">
              <a:spcAft>
                <a:spcPts val="0"/>
              </a:spcAft>
              <a:buFont typeface="Wingdings" panose="05000000000000000000" pitchFamily="2" charset="2"/>
              <a:buChar char="§"/>
            </a:pP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ОХУ болон БНХАУ-</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хил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дагуух</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худалдааны</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чөлөөт</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бүсийг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хөгжүүлэх</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ажил</a:t>
            </a:r>
            <a:r>
              <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эрчимжинэ</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9395"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Дотоодын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аяллын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агентлаг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тур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операторууд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нь</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олон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улсын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аялал</a:t>
            </a:r>
            <a:r>
              <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жуулчлалын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агентлагуудтай</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шууд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хамтран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ажиллана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744E2D9E-2BF4-4C58-9A70-A6938AE329B8}"/>
              </a:ext>
            </a:extLst>
          </p:cNvPr>
          <p:cNvSpPr/>
          <p:nvPr/>
        </p:nvSpPr>
        <p:spPr>
          <a:xfrm>
            <a:off x="8846029" y="2685611"/>
            <a:ext cx="3134808" cy="3046988"/>
          </a:xfrm>
          <a:prstGeom prst="rect">
            <a:avLst/>
          </a:prstGeom>
        </p:spPr>
        <p:txBody>
          <a:bodyPr wrap="square">
            <a:spAutoFit/>
          </a:bodyPr>
          <a:lstStyle/>
          <a:p>
            <a:pPr marL="238125" marR="88265" indent="-171450" algn="just">
              <a:spcAft>
                <a:spcPts val="0"/>
              </a:spcAft>
              <a:buFont typeface="Wingdings" panose="05000000000000000000" pitchFamily="2" charset="2"/>
              <a:buChar char="§"/>
            </a:pP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Аж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үйлдвэрийн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кластеруудыг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хөгжүүлж</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эдийн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засаг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экспортын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бараа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бүтээгдэхүүнийг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төрөлжүүлэх</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үйл</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ажиллагаа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өндөр</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үр</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дүнд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хүрнэ</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8125" marR="88265"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Орон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нутаг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дахь</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түүхий</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эдийг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ашиглаж</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аялал</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жуулчлал</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алжаал</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тайлах</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үйлчилгээг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хослуулсан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цогцолборыг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байгуулна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8125" marR="88265" indent="-171450" algn="just">
              <a:spcAft>
                <a:spcPts val="0"/>
              </a:spcAft>
              <a:buFont typeface="Wingdings" panose="05000000000000000000" pitchFamily="2" charset="2"/>
              <a:buChar char="§"/>
            </a:pP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Дэлхийд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танигдсан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экспортын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бараа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бүтээгдэхүүнүүдийг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нийлүүлж</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эхэлнэ</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mn-MN"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marL="238125" marR="88265" indent="-171450" algn="just">
              <a:spcAft>
                <a:spcPts val="0"/>
              </a:spcAft>
              <a:buFont typeface="Wingdings" panose="05000000000000000000" pitchFamily="2" charset="2"/>
              <a:buChar char="§"/>
            </a:pP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ЭЗ-</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ийн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чөлөөт</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бүсийн</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үйл</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ажиллагаа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шинэ</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шатанд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гарна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Чөлөөт</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бүсэд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иргэд</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чөлөөтэй</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худалдаа</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эрхлэх</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хамтарч</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ажиллах</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нөхцөлийг</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 </a:t>
            </a:r>
            <a:r>
              <a:rPr lang="ru-RU" sz="1200" dirty="0" err="1">
                <a:solidFill>
                  <a:srgbClr val="002060"/>
                </a:solidFill>
                <a:latin typeface="Arial" panose="020B0604020202020204" pitchFamily="34" charset="0"/>
                <a:ea typeface="Arial" panose="020B0604020202020204" pitchFamily="34" charset="0"/>
                <a:cs typeface="Times New Roman" panose="02020603050405020304" pitchFamily="18" charset="0"/>
              </a:rPr>
              <a:t>бүрдүүлнэ</a:t>
            </a:r>
            <a:r>
              <a:rPr lang="ru-RU" sz="1200" dirty="0">
                <a:solidFill>
                  <a:srgbClr val="002060"/>
                </a:solidFill>
                <a:latin typeface="Arial" panose="020B0604020202020204" pitchFamily="34" charset="0"/>
                <a:ea typeface="Arial" panose="020B0604020202020204" pitchFamily="34" charset="0"/>
                <a:cs typeface="Times New Roman" panose="02020603050405020304" pitchFamily="18" charset="0"/>
              </a:rPr>
              <a:t>.</a:t>
            </a:r>
            <a:endParaRPr lang="en-US" sz="1200" dirty="0">
              <a:solidFill>
                <a:srgbClr val="002060"/>
              </a:solidFill>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 xmlns:a16="http://schemas.microsoft.com/office/drawing/2014/main" id="{BAF38A80-7558-4C0A-AC1B-D89292977199}"/>
              </a:ext>
            </a:extLst>
          </p:cNvPr>
          <p:cNvSpPr/>
          <p:nvPr/>
        </p:nvSpPr>
        <p:spPr>
          <a:xfrm>
            <a:off x="1211633" y="2428361"/>
            <a:ext cx="2403415" cy="238976"/>
          </a:xfrm>
          <a:prstGeom prst="rect">
            <a:avLst/>
          </a:prstGeom>
        </p:spPr>
        <p:txBody>
          <a:bodyPr wrap="none">
            <a:spAutoFit/>
          </a:bodyPr>
          <a:lstStyle/>
          <a:p>
            <a:pPr marL="165735">
              <a:lnSpc>
                <a:spcPts val="1050"/>
              </a:lnSpc>
              <a:spcAft>
                <a:spcPts val="0"/>
              </a:spcAft>
            </a:pPr>
            <a:r>
              <a:rPr lang="en-US" sz="1400" b="1" dirty="0">
                <a:solidFill>
                  <a:srgbClr val="002060"/>
                </a:solidFill>
                <a:latin typeface="Arial" panose="020B0604020202020204" pitchFamily="34" charset="0"/>
                <a:cs typeface="Arial" panose="020B0604020202020204" pitchFamily="34" charset="0"/>
              </a:rPr>
              <a:t>I</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үе</a:t>
            </a:r>
            <a:r>
              <a:rPr lang="ru-RU" sz="1400" b="1" dirty="0">
                <a:solidFill>
                  <a:srgbClr val="002060"/>
                </a:solidFill>
                <a:latin typeface="Arial" panose="020B0604020202020204" pitchFamily="34" charset="0"/>
                <a:cs typeface="Arial" panose="020B0604020202020204" pitchFamily="34" charset="0"/>
              </a:rPr>
              <a:t> </a:t>
            </a:r>
            <a:r>
              <a:rPr lang="ru-RU" sz="1400" b="1" dirty="0" err="1">
                <a:solidFill>
                  <a:srgbClr val="002060"/>
                </a:solidFill>
                <a:latin typeface="Arial" panose="020B0604020202020204" pitchFamily="34" charset="0"/>
                <a:cs typeface="Arial" panose="020B0604020202020204" pitchFamily="34" charset="0"/>
              </a:rPr>
              <a:t>шат</a:t>
            </a:r>
            <a:r>
              <a:rPr lang="ru-RU" sz="1400" b="1" dirty="0">
                <a:solidFill>
                  <a:srgbClr val="002060"/>
                </a:solidFill>
                <a:latin typeface="Arial" panose="020B0604020202020204" pitchFamily="34" charset="0"/>
                <a:cs typeface="Arial" panose="020B0604020202020204" pitchFamily="34" charset="0"/>
              </a:rPr>
              <a:t> 2025 он </a:t>
            </a:r>
            <a:r>
              <a:rPr lang="ru-RU" sz="1400" b="1" dirty="0" err="1">
                <a:solidFill>
                  <a:srgbClr val="002060"/>
                </a:solidFill>
                <a:latin typeface="Arial" panose="020B0604020202020204" pitchFamily="34" charset="0"/>
                <a:cs typeface="Arial" panose="020B0604020202020204" pitchFamily="34" charset="0"/>
              </a:rPr>
              <a:t>хүртэл</a:t>
            </a:r>
            <a:endParaRPr lang="en-US" sz="1400" b="1" dirty="0">
              <a:solidFill>
                <a:srgbClr val="002060"/>
              </a:solidFill>
              <a:latin typeface="Arial" panose="020B0604020202020204" pitchFamily="34" charset="0"/>
              <a:ea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9CC49478-53B4-4627-BBCE-34AAA885FD21}"/>
              </a:ext>
            </a:extLst>
          </p:cNvPr>
          <p:cNvSpPr/>
          <p:nvPr/>
        </p:nvSpPr>
        <p:spPr>
          <a:xfrm>
            <a:off x="5647229" y="2441975"/>
            <a:ext cx="2208618" cy="238976"/>
          </a:xfrm>
          <a:prstGeom prst="rect">
            <a:avLst/>
          </a:prstGeom>
        </p:spPr>
        <p:txBody>
          <a:bodyPr wrap="none">
            <a:spAutoFit/>
          </a:bodyPr>
          <a:lstStyle/>
          <a:p>
            <a:pPr marL="116840">
              <a:lnSpc>
                <a:spcPts val="1050"/>
              </a:lnSpc>
              <a:spcAft>
                <a:spcPts val="0"/>
              </a:spcAft>
            </a:pPr>
            <a:r>
              <a:rPr lang="en-US" sz="1400" b="1" dirty="0">
                <a:solidFill>
                  <a:srgbClr val="002060"/>
                </a:solidFill>
                <a:latin typeface="Arial" panose="020B0604020202020204" pitchFamily="34" charset="0"/>
                <a:cs typeface="Arial" panose="020B0604020202020204" pitchFamily="34" charset="0"/>
              </a:rPr>
              <a:t>II </a:t>
            </a:r>
            <a:r>
              <a:rPr lang="en-US" sz="1400" b="1" dirty="0" err="1">
                <a:solidFill>
                  <a:srgbClr val="002060"/>
                </a:solidFill>
                <a:latin typeface="Arial" panose="020B0604020202020204" pitchFamily="34" charset="0"/>
                <a:cs typeface="Arial" panose="020B0604020202020204" pitchFamily="34" charset="0"/>
              </a:rPr>
              <a:t>үе</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шат</a:t>
            </a:r>
            <a:r>
              <a:rPr lang="en-US" sz="1400" b="1" dirty="0">
                <a:solidFill>
                  <a:srgbClr val="002060"/>
                </a:solidFill>
                <a:latin typeface="Arial" panose="020B0604020202020204" pitchFamily="34" charset="0"/>
                <a:cs typeface="Arial" panose="020B0604020202020204" pitchFamily="34" charset="0"/>
              </a:rPr>
              <a:t> 2026-2030 </a:t>
            </a:r>
            <a:r>
              <a:rPr lang="en-US" sz="1400" b="1" dirty="0" err="1">
                <a:solidFill>
                  <a:srgbClr val="002060"/>
                </a:solidFill>
                <a:latin typeface="Arial" panose="020B0604020202020204" pitchFamily="34" charset="0"/>
                <a:cs typeface="Arial" panose="020B0604020202020204" pitchFamily="34" charset="0"/>
              </a:rPr>
              <a:t>он</a:t>
            </a:r>
            <a:endParaRPr lang="en-US" sz="1400" b="1" dirty="0">
              <a:solidFill>
                <a:srgbClr val="002060"/>
              </a:solidFill>
              <a:latin typeface="Arial" panose="020B0604020202020204" pitchFamily="34" charset="0"/>
              <a:ea typeface="Arial" panose="020B0604020202020204" pitchFamily="34" charset="0"/>
              <a:cs typeface="Arial" panose="020B0604020202020204" pitchFamily="34" charset="0"/>
            </a:endParaRPr>
          </a:p>
        </p:txBody>
      </p:sp>
      <p:sp>
        <p:nvSpPr>
          <p:cNvPr id="7" name="Rectangle 6">
            <a:extLst>
              <a:ext uri="{FF2B5EF4-FFF2-40B4-BE49-F238E27FC236}">
                <a16:creationId xmlns="" xmlns:a16="http://schemas.microsoft.com/office/drawing/2014/main" id="{5A8706F8-ED8B-401F-9C40-D272CBDEF885}"/>
              </a:ext>
            </a:extLst>
          </p:cNvPr>
          <p:cNvSpPr/>
          <p:nvPr/>
        </p:nvSpPr>
        <p:spPr>
          <a:xfrm>
            <a:off x="9291180" y="2428361"/>
            <a:ext cx="2270493" cy="238976"/>
          </a:xfrm>
          <a:prstGeom prst="rect">
            <a:avLst/>
          </a:prstGeom>
        </p:spPr>
        <p:txBody>
          <a:bodyPr wrap="none">
            <a:spAutoFit/>
          </a:bodyPr>
          <a:lstStyle/>
          <a:p>
            <a:pPr marL="128905">
              <a:lnSpc>
                <a:spcPts val="1050"/>
              </a:lnSpc>
              <a:spcAft>
                <a:spcPts val="0"/>
              </a:spcAft>
            </a:pPr>
            <a:r>
              <a:rPr lang="en-US" sz="1400" b="1" dirty="0">
                <a:solidFill>
                  <a:srgbClr val="002060"/>
                </a:solidFill>
                <a:latin typeface="Arial" panose="020B0604020202020204" pitchFamily="34" charset="0"/>
                <a:cs typeface="Arial" panose="020B0604020202020204" pitchFamily="34" charset="0"/>
              </a:rPr>
              <a:t>III </a:t>
            </a:r>
            <a:r>
              <a:rPr lang="en-US" sz="1400" b="1" dirty="0" err="1">
                <a:solidFill>
                  <a:srgbClr val="002060"/>
                </a:solidFill>
                <a:latin typeface="Arial" panose="020B0604020202020204" pitchFamily="34" charset="0"/>
                <a:cs typeface="Arial" panose="020B0604020202020204" pitchFamily="34" charset="0"/>
              </a:rPr>
              <a:t>үе</a:t>
            </a:r>
            <a:r>
              <a:rPr lang="en-US" sz="1400" b="1" dirty="0">
                <a:solidFill>
                  <a:srgbClr val="002060"/>
                </a:solidFill>
                <a:latin typeface="Arial" panose="020B0604020202020204" pitchFamily="34" charset="0"/>
                <a:cs typeface="Arial" panose="020B0604020202020204" pitchFamily="34" charset="0"/>
              </a:rPr>
              <a:t> </a:t>
            </a:r>
            <a:r>
              <a:rPr lang="en-US" sz="1400" b="1" dirty="0" err="1">
                <a:solidFill>
                  <a:srgbClr val="002060"/>
                </a:solidFill>
                <a:latin typeface="Arial" panose="020B0604020202020204" pitchFamily="34" charset="0"/>
                <a:cs typeface="Arial" panose="020B0604020202020204" pitchFamily="34" charset="0"/>
              </a:rPr>
              <a:t>шат</a:t>
            </a:r>
            <a:r>
              <a:rPr lang="en-US" sz="1400" b="1" dirty="0">
                <a:solidFill>
                  <a:srgbClr val="002060"/>
                </a:solidFill>
                <a:latin typeface="Arial" panose="020B0604020202020204" pitchFamily="34" charset="0"/>
                <a:cs typeface="Arial" panose="020B0604020202020204" pitchFamily="34" charset="0"/>
              </a:rPr>
              <a:t> 2031-2040 </a:t>
            </a:r>
            <a:r>
              <a:rPr lang="en-US" sz="1400" b="1" dirty="0" err="1">
                <a:solidFill>
                  <a:srgbClr val="002060"/>
                </a:solidFill>
                <a:latin typeface="Arial" panose="020B0604020202020204" pitchFamily="34" charset="0"/>
                <a:cs typeface="Arial" panose="020B0604020202020204" pitchFamily="34" charset="0"/>
              </a:rPr>
              <a:t>он</a:t>
            </a:r>
            <a:endParaRPr lang="en-US" sz="1400" b="1" dirty="0">
              <a:solidFill>
                <a:srgbClr val="002060"/>
              </a:solidFill>
              <a:latin typeface="Arial" panose="020B0604020202020204" pitchFamily="34" charset="0"/>
              <a:ea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9853CA3D-9C69-484D-A268-5AFBFEE04413}"/>
              </a:ext>
            </a:extLst>
          </p:cNvPr>
          <p:cNvSpPr/>
          <p:nvPr/>
        </p:nvSpPr>
        <p:spPr>
          <a:xfrm>
            <a:off x="5885433" y="1507037"/>
            <a:ext cx="1827103" cy="338554"/>
          </a:xfrm>
          <a:prstGeom prst="rect">
            <a:avLst/>
          </a:prstGeom>
        </p:spPr>
        <p:txBody>
          <a:bodyPr wrap="none">
            <a:spAutoFit/>
          </a:bodyPr>
          <a:lstStyle/>
          <a:p>
            <a:pPr marL="67945" marR="108585">
              <a:spcAft>
                <a:spcPts val="0"/>
              </a:spcAft>
            </a:pPr>
            <a:r>
              <a:rPr lang="en-US" sz="1600" b="1" dirty="0">
                <a:solidFill>
                  <a:srgbClr val="002060"/>
                </a:solidFill>
                <a:latin typeface="Arial" panose="020B0604020202020204" pitchFamily="34" charset="0"/>
                <a:ea typeface="Arial" panose="020B0604020202020204" pitchFamily="34" charset="0"/>
                <a:cs typeface="Times New Roman" panose="02020603050405020304" pitchFamily="18" charset="0"/>
              </a:rPr>
              <a:t>ЭДИЙН ЗАСАГ</a:t>
            </a:r>
          </a:p>
        </p:txBody>
      </p:sp>
      <p:sp>
        <p:nvSpPr>
          <p:cNvPr id="29" name="Rectangle 28">
            <a:extLst>
              <a:ext uri="{FF2B5EF4-FFF2-40B4-BE49-F238E27FC236}">
                <a16:creationId xmlns="" xmlns:a16="http://schemas.microsoft.com/office/drawing/2014/main" id="{8377ED45-4288-49DF-AC00-4BB8756AF927}"/>
              </a:ext>
            </a:extLst>
          </p:cNvPr>
          <p:cNvSpPr/>
          <p:nvPr/>
        </p:nvSpPr>
        <p:spPr>
          <a:xfrm>
            <a:off x="9517213" y="6498408"/>
            <a:ext cx="2504212" cy="230832"/>
          </a:xfrm>
          <a:prstGeom prst="rect">
            <a:avLst/>
          </a:prstGeom>
        </p:spPr>
        <p:txBody>
          <a:bodyPr wrap="none">
            <a:spAutoFit/>
          </a:bodyPr>
          <a:lstStyle/>
          <a:p>
            <a:pPr marL="260350">
              <a:spcAft>
                <a:spcPts val="0"/>
              </a:spcAft>
            </a:pPr>
            <a:r>
              <a:rPr lang="mn-MN" sz="900" dirty="0">
                <a:latin typeface="Arial" panose="020B0604020202020204" pitchFamily="34" charset="0"/>
                <a:ea typeface="Arial" panose="020B0604020202020204" pitchFamily="34" charset="0"/>
              </a:rPr>
              <a:t>Э</a:t>
            </a:r>
            <a:r>
              <a:rPr lang="ru-RU" sz="900" dirty="0">
                <a:latin typeface="Arial" panose="020B0604020202020204" pitchFamily="34" charset="0"/>
                <a:ea typeface="Arial" panose="020B0604020202020204" pitchFamily="34" charset="0"/>
              </a:rPr>
              <a:t>х </a:t>
            </a:r>
            <a:r>
              <a:rPr lang="ru-RU" sz="900" dirty="0" err="1">
                <a:latin typeface="Arial" panose="020B0604020202020204" pitchFamily="34" charset="0"/>
                <a:ea typeface="Arial" panose="020B0604020202020204" pitchFamily="34" charset="0"/>
              </a:rPr>
              <a:t>сурвалж</a:t>
            </a:r>
            <a:r>
              <a:rPr lang="ru-RU" sz="900" dirty="0">
                <a:latin typeface="Arial" panose="020B0604020202020204" pitchFamily="34" charset="0"/>
                <a:ea typeface="Arial" panose="020B0604020202020204" pitchFamily="34" charset="0"/>
              </a:rPr>
              <a:t>: ЖАЙКА-</a:t>
            </a:r>
            <a:r>
              <a:rPr lang="ru-RU" sz="900" dirty="0" err="1">
                <a:latin typeface="Arial" panose="020B0604020202020204" pitchFamily="34" charset="0"/>
                <a:ea typeface="Arial" panose="020B0604020202020204" pitchFamily="34" charset="0"/>
              </a:rPr>
              <a:t>гийн</a:t>
            </a:r>
            <a:r>
              <a:rPr lang="ru-RU" sz="900" dirty="0">
                <a:latin typeface="Arial" panose="020B0604020202020204" pitchFamily="34" charset="0"/>
                <a:ea typeface="Arial" panose="020B0604020202020204" pitchFamily="34" charset="0"/>
              </a:rPr>
              <a:t> </a:t>
            </a:r>
            <a:r>
              <a:rPr lang="ru-RU" sz="900" dirty="0" err="1">
                <a:latin typeface="Arial" panose="020B0604020202020204" pitchFamily="34" charset="0"/>
                <a:ea typeface="Arial" panose="020B0604020202020204" pitchFamily="34" charset="0"/>
              </a:rPr>
              <a:t>Төслийн</a:t>
            </a:r>
            <a:r>
              <a:rPr lang="ru-RU" sz="900" dirty="0">
                <a:latin typeface="Arial" panose="020B0604020202020204" pitchFamily="34" charset="0"/>
                <a:ea typeface="Arial" panose="020B0604020202020204" pitchFamily="34" charset="0"/>
              </a:rPr>
              <a:t> баг</a:t>
            </a:r>
            <a:endParaRPr lang="en-US" sz="900" dirty="0">
              <a:latin typeface="Arial" panose="020B0604020202020204" pitchFamily="34" charset="0"/>
              <a:ea typeface="Arial" panose="020B0604020202020204" pitchFamily="34" charset="0"/>
            </a:endParaRPr>
          </a:p>
        </p:txBody>
      </p:sp>
      <p:sp>
        <p:nvSpPr>
          <p:cNvPr id="30" name="Arrow: Bent 29">
            <a:extLst>
              <a:ext uri="{FF2B5EF4-FFF2-40B4-BE49-F238E27FC236}">
                <a16:creationId xmlns="" xmlns:a16="http://schemas.microsoft.com/office/drawing/2014/main" id="{42E88295-054C-46A0-AC96-149D2FE650AA}"/>
              </a:ext>
            </a:extLst>
          </p:cNvPr>
          <p:cNvSpPr/>
          <p:nvPr/>
        </p:nvSpPr>
        <p:spPr>
          <a:xfrm rot="5400000">
            <a:off x="9124524" y="248050"/>
            <a:ext cx="536790" cy="3310935"/>
          </a:xfrm>
          <a:prstGeom prst="ben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31" name="Arrow: Bent 30">
            <a:extLst>
              <a:ext uri="{FF2B5EF4-FFF2-40B4-BE49-F238E27FC236}">
                <a16:creationId xmlns="" xmlns:a16="http://schemas.microsoft.com/office/drawing/2014/main" id="{C0F5AB55-435A-4028-834B-C72ED58316C9}"/>
              </a:ext>
            </a:extLst>
          </p:cNvPr>
          <p:cNvSpPr/>
          <p:nvPr/>
        </p:nvSpPr>
        <p:spPr>
          <a:xfrm rot="5400000" flipV="1">
            <a:off x="3929822" y="339744"/>
            <a:ext cx="536790" cy="3134811"/>
          </a:xfrm>
          <a:prstGeom prst="ben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53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le 1"/>
          <p:cNvSpPr txBox="1">
            <a:spLocks/>
          </p:cNvSpPr>
          <p:nvPr/>
        </p:nvSpPr>
        <p:spPr>
          <a:xfrm>
            <a:off x="4998720" y="448567"/>
            <a:ext cx="6719217" cy="34290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mn-MN" sz="1600" b="1" i="1" dirty="0" smtClean="0">
                <a:solidFill>
                  <a:srgbClr val="002060"/>
                </a:solidFill>
                <a:latin typeface="Arial" panose="020B0604020202020204" pitchFamily="34" charset="0"/>
                <a:cs typeface="Arial" panose="020B0604020202020204" pitchFamily="34" charset="0"/>
              </a:rPr>
              <a:t>АЙМГИЙН ТӨВ ХОТУУДЫН ХӨГЖЛИЙН ЕРӨНХИЙ ТӨЛӨВЛӨГӨӨ </a:t>
            </a:r>
            <a:endParaRPr lang="en-US" sz="1600" b="1" i="1" dirty="0">
              <a:solidFill>
                <a:srgbClr val="002060"/>
              </a:solidFill>
              <a:latin typeface="Arial" panose="020B0604020202020204" pitchFamily="34" charset="0"/>
              <a:cs typeface="Arial" panose="020B0604020202020204" pitchFamily="34" charset="0"/>
            </a:endParaRPr>
          </a:p>
        </p:txBody>
      </p:sp>
      <p:sp>
        <p:nvSpPr>
          <p:cNvPr id="313" name="Rectangle 312"/>
          <p:cNvSpPr/>
          <p:nvPr/>
        </p:nvSpPr>
        <p:spPr>
          <a:xfrm>
            <a:off x="247649" y="5253145"/>
            <a:ext cx="11734800" cy="1600438"/>
          </a:xfrm>
          <a:prstGeom prst="rect">
            <a:avLst/>
          </a:prstGeom>
        </p:spPr>
        <p:txBody>
          <a:bodyPr>
            <a:spAutoFit/>
          </a:bodyPr>
          <a:lstStyle/>
          <a:p>
            <a:pPr algn="just">
              <a:defRPr/>
            </a:pPr>
            <a:r>
              <a:rPr lang="mn-MN" altLang="en-US" sz="1400" dirty="0">
                <a:solidFill>
                  <a:srgbClr val="002060"/>
                </a:solidFill>
                <a:latin typeface="Arial" pitchFamily="34" charset="0"/>
                <a:cs typeface="Arial" pitchFamily="34" charset="0"/>
              </a:rPr>
              <a:t>2012-2019 </a:t>
            </a:r>
            <a:r>
              <a:rPr lang="mn-MN" altLang="en-US" sz="1400" dirty="0">
                <a:solidFill>
                  <a:srgbClr val="002060"/>
                </a:solidFill>
                <a:latin typeface="Arial" pitchFamily="34" charset="0"/>
                <a:cs typeface="Arial" pitchFamily="34" charset="0"/>
              </a:rPr>
              <a:t>оны улсын төсвийн хөрөнгөөр Баянхонгор, Баян-Өлгий, Говь-Алтай, Говьсүмбэр, Дорнод, Дундговь, Өмнөговь, Сүхбаатар, Төв, Увс, Ховд, </a:t>
            </a:r>
            <a:r>
              <a:rPr lang="en-US" altLang="en-US" sz="1400" dirty="0">
                <a:solidFill>
                  <a:srgbClr val="002060"/>
                </a:solidFill>
                <a:latin typeface="Arial" pitchFamily="34" charset="0"/>
                <a:cs typeface="Arial" pitchFamily="34" charset="0"/>
              </a:rPr>
              <a:t>(1</a:t>
            </a:r>
            <a:r>
              <a:rPr lang="mn-MN" altLang="en-US" sz="1400" dirty="0">
                <a:solidFill>
                  <a:srgbClr val="002060"/>
                </a:solidFill>
                <a:latin typeface="Arial" pitchFamily="34" charset="0"/>
                <a:cs typeface="Arial" pitchFamily="34" charset="0"/>
              </a:rPr>
              <a:t>1</a:t>
            </a:r>
            <a:r>
              <a:rPr lang="en-US" altLang="en-US" sz="1400" dirty="0">
                <a:solidFill>
                  <a:srgbClr val="002060"/>
                </a:solidFill>
                <a:latin typeface="Arial" pitchFamily="34" charset="0"/>
                <a:cs typeface="Arial" pitchFamily="34" charset="0"/>
              </a:rPr>
              <a:t>)</a:t>
            </a:r>
            <a:r>
              <a:rPr lang="mn-MN" altLang="en-US" sz="1400" dirty="0">
                <a:solidFill>
                  <a:srgbClr val="002060"/>
                </a:solidFill>
                <a:latin typeface="Arial" pitchFamily="34" charset="0"/>
                <a:cs typeface="Arial" pitchFamily="34" charset="0"/>
              </a:rPr>
              <a:t>,  орон нутгийн хөрөнгөөр Хөвсгөл, Сэлэнгэ </a:t>
            </a:r>
            <a:r>
              <a:rPr lang="en-US" altLang="en-US" sz="1400" dirty="0">
                <a:solidFill>
                  <a:srgbClr val="002060"/>
                </a:solidFill>
                <a:latin typeface="Arial" pitchFamily="34" charset="0"/>
                <a:cs typeface="Arial" pitchFamily="34" charset="0"/>
              </a:rPr>
              <a:t>(2)</a:t>
            </a:r>
            <a:r>
              <a:rPr lang="mn-MN" altLang="en-US" sz="1400" dirty="0">
                <a:solidFill>
                  <a:srgbClr val="002060"/>
                </a:solidFill>
                <a:latin typeface="Arial" pitchFamily="34" charset="0"/>
                <a:cs typeface="Arial" pitchFamily="34" charset="0"/>
              </a:rPr>
              <a:t>,  Азийн хөгжлийн банкны буцалтгүй тусламжаар Дорноговь аймаг зэрэг Нийт 14 аймгийн төвийн хөгжлийн ерөнхий  </a:t>
            </a:r>
            <a:r>
              <a:rPr lang="mn-MN" altLang="en-US" sz="1400" dirty="0" smtClean="0">
                <a:solidFill>
                  <a:srgbClr val="002060"/>
                </a:solidFill>
                <a:latin typeface="Arial" pitchFamily="34" charset="0"/>
                <a:cs typeface="Arial" pitchFamily="34" charset="0"/>
              </a:rPr>
              <a:t>төлөвлөгөө боловсруулагдсан</a:t>
            </a:r>
            <a:r>
              <a:rPr lang="mn-MN" altLang="en-US" sz="1400" dirty="0">
                <a:solidFill>
                  <a:srgbClr val="002060"/>
                </a:solidFill>
                <a:latin typeface="Arial" pitchFamily="34" charset="0"/>
                <a:cs typeface="Arial" pitchFamily="34" charset="0"/>
              </a:rPr>
              <a:t>. </a:t>
            </a:r>
          </a:p>
          <a:p>
            <a:pPr algn="just">
              <a:defRPr/>
            </a:pPr>
            <a:r>
              <a:rPr lang="en-US" altLang="en-US" sz="1400" dirty="0">
                <a:solidFill>
                  <a:srgbClr val="002060"/>
                </a:solidFill>
                <a:latin typeface="Arial" pitchFamily="34" charset="0"/>
                <a:cs typeface="Arial" pitchFamily="34" charset="0"/>
              </a:rPr>
              <a:t> </a:t>
            </a:r>
            <a:r>
              <a:rPr lang="mn-MN" altLang="en-US" sz="1400" dirty="0" smtClean="0">
                <a:solidFill>
                  <a:srgbClr val="002060"/>
                </a:solidFill>
                <a:latin typeface="Arial" pitchFamily="34" charset="0"/>
                <a:cs typeface="Arial" pitchFamily="34" charset="0"/>
              </a:rPr>
              <a:t>2020 </a:t>
            </a:r>
            <a:r>
              <a:rPr lang="mn-MN" altLang="en-US" sz="1400" dirty="0">
                <a:solidFill>
                  <a:srgbClr val="002060"/>
                </a:solidFill>
                <a:latin typeface="Arial" pitchFamily="34" charset="0"/>
                <a:cs typeface="Arial" pitchFamily="34" charset="0"/>
              </a:rPr>
              <a:t>онд </a:t>
            </a:r>
            <a:endParaRPr lang="mn-MN" altLang="en-US" sz="1400" dirty="0" smtClean="0">
              <a:solidFill>
                <a:srgbClr val="002060"/>
              </a:solidFill>
              <a:latin typeface="Arial" pitchFamily="34" charset="0"/>
              <a:cs typeface="Arial" pitchFamily="34" charset="0"/>
            </a:endParaRPr>
          </a:p>
          <a:p>
            <a:pPr marL="285750" indent="-285750" algn="just">
              <a:buFont typeface="Arial" pitchFamily="34" charset="0"/>
              <a:buChar char="•"/>
              <a:defRPr/>
            </a:pPr>
            <a:r>
              <a:rPr lang="mn-MN" altLang="en-US" sz="1400" dirty="0" smtClean="0">
                <a:solidFill>
                  <a:srgbClr val="002060"/>
                </a:solidFill>
                <a:latin typeface="Arial" pitchFamily="34" charset="0"/>
                <a:cs typeface="Arial" pitchFamily="34" charset="0"/>
              </a:rPr>
              <a:t>Завхан</a:t>
            </a:r>
            <a:r>
              <a:rPr lang="mn-MN" altLang="en-US" sz="1400" dirty="0">
                <a:solidFill>
                  <a:srgbClr val="002060"/>
                </a:solidFill>
                <a:latin typeface="Arial" pitchFamily="34" charset="0"/>
                <a:cs typeface="Arial" pitchFamily="34" charset="0"/>
              </a:rPr>
              <a:t>,</a:t>
            </a:r>
            <a:r>
              <a:rPr lang="en-US" altLang="en-US" sz="1400" dirty="0">
                <a:solidFill>
                  <a:srgbClr val="002060"/>
                </a:solidFill>
                <a:latin typeface="Arial" pitchFamily="34" charset="0"/>
                <a:cs typeface="Arial" pitchFamily="34" charset="0"/>
              </a:rPr>
              <a:t> </a:t>
            </a:r>
            <a:r>
              <a:rPr lang="mn-MN" altLang="en-US" sz="1400" dirty="0">
                <a:solidFill>
                  <a:srgbClr val="002060"/>
                </a:solidFill>
                <a:latin typeface="Arial" pitchFamily="34" charset="0"/>
                <a:cs typeface="Arial" pitchFamily="34" charset="0"/>
              </a:rPr>
              <a:t>Хэнтий,  Архангай, Өвөрхангай, </a:t>
            </a:r>
            <a:r>
              <a:rPr lang="mn-MN" altLang="en-US" sz="1400" dirty="0" smtClean="0">
                <a:solidFill>
                  <a:srgbClr val="002060"/>
                </a:solidFill>
                <a:latin typeface="Arial" pitchFamily="34" charset="0"/>
                <a:cs typeface="Arial" pitchFamily="34" charset="0"/>
              </a:rPr>
              <a:t>Дархан-Уул аймгийн төвүүдийн </a:t>
            </a:r>
            <a:r>
              <a:rPr lang="mn-MN" altLang="en-US" sz="1400" dirty="0">
                <a:solidFill>
                  <a:srgbClr val="002060"/>
                </a:solidFill>
                <a:latin typeface="Arial" pitchFamily="34" charset="0"/>
                <a:cs typeface="Arial" pitchFamily="34" charset="0"/>
              </a:rPr>
              <a:t>хөгжлийн ерөнхий </a:t>
            </a:r>
            <a:r>
              <a:rPr lang="mn-MN" altLang="en-US" sz="1400" dirty="0" smtClean="0">
                <a:solidFill>
                  <a:srgbClr val="002060"/>
                </a:solidFill>
                <a:latin typeface="Arial" pitchFamily="34" charset="0"/>
                <a:cs typeface="Arial" pitchFamily="34" charset="0"/>
              </a:rPr>
              <a:t>төлөвлөгөө боловсруулагдаж байна.</a:t>
            </a:r>
            <a:endParaRPr lang="mn-MN" altLang="en-US" sz="1400" dirty="0">
              <a:solidFill>
                <a:srgbClr val="002060"/>
              </a:solidFill>
              <a:latin typeface="Arial" pitchFamily="34" charset="0"/>
              <a:cs typeface="Arial" pitchFamily="34" charset="0"/>
            </a:endParaRPr>
          </a:p>
          <a:p>
            <a:pPr marL="166688" indent="-166688" algn="just">
              <a:buFont typeface="Arial" panose="020B0604020202020204" pitchFamily="34" charset="0"/>
              <a:buChar char="•"/>
              <a:defRPr/>
            </a:pPr>
            <a:r>
              <a:rPr lang="mn-MN" altLang="en-US" sz="1400" dirty="0" smtClean="0">
                <a:solidFill>
                  <a:srgbClr val="002060"/>
                </a:solidFill>
                <a:latin typeface="Arial" pitchFamily="34" charset="0"/>
                <a:cs typeface="Arial" pitchFamily="34" charset="0"/>
              </a:rPr>
              <a:t>Булган </a:t>
            </a:r>
            <a:r>
              <a:rPr lang="mn-MN" altLang="en-US" sz="1400" dirty="0">
                <a:solidFill>
                  <a:srgbClr val="002060"/>
                </a:solidFill>
                <a:latin typeface="Arial" pitchFamily="34" charset="0"/>
                <a:cs typeface="Arial" pitchFamily="34" charset="0"/>
              </a:rPr>
              <a:t>аймгийн хөгжлийн ерөнхий төлөвлөгөөг  </a:t>
            </a:r>
            <a:r>
              <a:rPr lang="mn-MN" altLang="en-US" sz="1400" dirty="0" smtClean="0">
                <a:solidFill>
                  <a:srgbClr val="002060"/>
                </a:solidFill>
                <a:latin typeface="Arial" pitchFamily="34" charset="0"/>
                <a:cs typeface="Arial" pitchFamily="34" charset="0"/>
              </a:rPr>
              <a:t>“ЖИШИГ </a:t>
            </a:r>
            <a:r>
              <a:rPr lang="mn-MN" altLang="en-US" sz="1400" dirty="0">
                <a:solidFill>
                  <a:srgbClr val="002060"/>
                </a:solidFill>
                <a:latin typeface="Arial" pitchFamily="34" charset="0"/>
                <a:cs typeface="Arial" pitchFamily="34" charset="0"/>
              </a:rPr>
              <a:t>НОГООН” байдлаар АХБ-ны санхүүжилтээр хийхээр төлөвлөж байна</a:t>
            </a:r>
            <a:r>
              <a:rPr lang="mn-MN" altLang="en-US" sz="1400" dirty="0" smtClean="0">
                <a:solidFill>
                  <a:srgbClr val="002060"/>
                </a:solidFill>
                <a:latin typeface="Arial" pitchFamily="34" charset="0"/>
                <a:cs typeface="Arial" pitchFamily="34" charset="0"/>
              </a:rPr>
              <a:t>.</a:t>
            </a:r>
          </a:p>
          <a:p>
            <a:pPr marL="166688" indent="-166688" algn="just">
              <a:buFont typeface="Arial" panose="020B0604020202020204" pitchFamily="34" charset="0"/>
              <a:buChar char="•"/>
              <a:defRPr/>
            </a:pPr>
            <a:r>
              <a:rPr lang="mn-MN" altLang="en-US" sz="1400" dirty="0" smtClean="0">
                <a:solidFill>
                  <a:srgbClr val="002060"/>
                </a:solidFill>
                <a:latin typeface="Arial" pitchFamily="34" charset="0"/>
                <a:cs typeface="Arial" pitchFamily="34" charset="0"/>
              </a:rPr>
              <a:t>Өмнөговь аймгийн Ханбогд сумын төвийн хөгжлийн ерөнхий төлөвлөгөө боловсруулагдаж байна.</a:t>
            </a:r>
            <a:endParaRPr lang="en-US" altLang="en-US" sz="1400" dirty="0">
              <a:solidFill>
                <a:srgbClr val="002060"/>
              </a:solidFill>
              <a:latin typeface="Arial" pitchFamily="34" charset="0"/>
              <a:cs typeface="Arial" pitchFamily="34" charset="0"/>
            </a:endParaRPr>
          </a:p>
        </p:txBody>
      </p:sp>
      <p:sp>
        <p:nvSpPr>
          <p:cNvPr id="17414" name="Rectangle 14"/>
          <p:cNvSpPr>
            <a:spLocks noChangeArrowheads="1"/>
          </p:cNvSpPr>
          <p:nvPr/>
        </p:nvSpPr>
        <p:spPr bwMode="auto">
          <a:xfrm>
            <a:off x="5591063" y="2573862"/>
            <a:ext cx="703643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mn-MN" altLang="en-US" sz="1600" b="1" u="sng" dirty="0" smtClean="0">
                <a:solidFill>
                  <a:srgbClr val="002060"/>
                </a:solidFill>
              </a:rPr>
              <a:t>ХӨГЖЛИЙН ЕРӨНХИЙ ТӨЛӨВЛӨГӨӨ БОЛОВСРУУЛАГДСАН БАЙДАЛ</a:t>
            </a:r>
            <a:endParaRPr lang="en-US" altLang="en-US" sz="1600" b="1" u="sng" dirty="0">
              <a:solidFill>
                <a:srgbClr val="002060"/>
              </a:solidFill>
            </a:endParaRPr>
          </a:p>
        </p:txBody>
      </p:sp>
      <p:grpSp>
        <p:nvGrpSpPr>
          <p:cNvPr id="77" name="Group 80"/>
          <p:cNvGrpSpPr>
            <a:grpSpLocks/>
          </p:cNvGrpSpPr>
          <p:nvPr/>
        </p:nvGrpSpPr>
        <p:grpSpPr bwMode="auto">
          <a:xfrm>
            <a:off x="5303521" y="1066801"/>
            <a:ext cx="6598334" cy="3588392"/>
            <a:chOff x="324684" y="1702569"/>
            <a:chExt cx="8991600" cy="4557051"/>
          </a:xfrm>
        </p:grpSpPr>
        <p:pic>
          <p:nvPicPr>
            <p:cNvPr id="78" name="Picture 2" descr="C:\Users\UDL07\Downloads\PP\Use\1.jpg"/>
            <p:cNvPicPr>
              <a:picLocks noChangeAspect="1" noChangeArrowheads="1"/>
            </p:cNvPicPr>
            <p:nvPr/>
          </p:nvPicPr>
          <p:blipFill>
            <a:blip r:embed="rId3">
              <a:grayscl/>
              <a:extLst>
                <a:ext uri="{28A0092B-C50C-407E-A947-70E740481C1C}">
                  <a14:useLocalDpi xmlns:a14="http://schemas.microsoft.com/office/drawing/2010/main" val="0"/>
                </a:ext>
              </a:extLst>
            </a:blip>
            <a:srcRect l="11417" t="20660" r="11176" b="27367"/>
            <a:stretch>
              <a:fillRect/>
            </a:stretch>
          </p:blipFill>
          <p:spPr bwMode="auto">
            <a:xfrm>
              <a:off x="324684" y="1702569"/>
              <a:ext cx="8991600" cy="455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Rectangle 9"/>
            <p:cNvSpPr>
              <a:spLocks noChangeArrowheads="1"/>
            </p:cNvSpPr>
            <p:nvPr/>
          </p:nvSpPr>
          <p:spPr bwMode="auto">
            <a:xfrm>
              <a:off x="606609" y="3410054"/>
              <a:ext cx="628651" cy="5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lvl="2" algn="ctr">
                <a:buSzPct val="120000"/>
              </a:pPr>
              <a:r>
                <a:rPr lang="en-US" altLang="en-US" sz="800" b="1" dirty="0">
                  <a:solidFill>
                    <a:srgbClr val="89BD35"/>
                  </a:solidFill>
                  <a:cs typeface="Segoe UI" pitchFamily="34" charset="0"/>
                </a:rPr>
                <a:t>ET</a:t>
              </a:r>
              <a:endParaRPr lang="mn-MN" altLang="en-US" sz="800" b="1" dirty="0">
                <a:solidFill>
                  <a:srgbClr val="89BD35"/>
                </a:solidFill>
                <a:cs typeface="Segoe UI" pitchFamily="34" charset="0"/>
              </a:endParaRPr>
            </a:p>
          </p:txBody>
        </p:sp>
        <p:sp>
          <p:nvSpPr>
            <p:cNvPr id="138" name="Rectangle 18"/>
            <p:cNvSpPr>
              <a:spLocks noChangeArrowheads="1"/>
            </p:cNvSpPr>
            <p:nvPr/>
          </p:nvSpPr>
          <p:spPr bwMode="auto">
            <a:xfrm>
              <a:off x="1975296" y="4007000"/>
              <a:ext cx="628651" cy="29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lvl="2" algn="ctr">
                <a:buSzPct val="120000"/>
              </a:pPr>
              <a:r>
                <a:rPr lang="en-US" altLang="en-US" sz="800" b="1" dirty="0" smtClean="0">
                  <a:solidFill>
                    <a:srgbClr val="89BD35"/>
                  </a:solidFill>
                  <a:cs typeface="Segoe UI" pitchFamily="34" charset="0"/>
                </a:rPr>
                <a:t>E</a:t>
              </a:r>
              <a:endParaRPr lang="mn-MN" altLang="en-US" sz="800" b="1" dirty="0">
                <a:solidFill>
                  <a:srgbClr val="89BD35"/>
                </a:solidFill>
                <a:cs typeface="Segoe UI" pitchFamily="34" charset="0"/>
              </a:endParaRPr>
            </a:p>
          </p:txBody>
        </p:sp>
        <p:grpSp>
          <p:nvGrpSpPr>
            <p:cNvPr id="89" name="Group 124"/>
            <p:cNvGrpSpPr>
              <a:grpSpLocks/>
            </p:cNvGrpSpPr>
            <p:nvPr/>
          </p:nvGrpSpPr>
          <p:grpSpPr bwMode="auto">
            <a:xfrm>
              <a:off x="746804" y="2563884"/>
              <a:ext cx="381000" cy="595489"/>
              <a:chOff x="6556878" y="6372104"/>
              <a:chExt cx="381000" cy="595489"/>
            </a:xfrm>
          </p:grpSpPr>
          <p:sp>
            <p:nvSpPr>
              <p:cNvPr id="129" name="Rounded Rectangle 128"/>
              <p:cNvSpPr/>
              <p:nvPr/>
            </p:nvSpPr>
            <p:spPr>
              <a:xfrm>
                <a:off x="6631671" y="6371196"/>
                <a:ext cx="231630" cy="22880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30" name="Rectangle 30"/>
              <p:cNvSpPr>
                <a:spLocks noChangeArrowheads="1"/>
              </p:cNvSpPr>
              <p:nvPr/>
            </p:nvSpPr>
            <p:spPr bwMode="auto">
              <a:xfrm>
                <a:off x="6556878" y="6392207"/>
                <a:ext cx="381000" cy="57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buSzPct val="120000"/>
                </a:pPr>
                <a:r>
                  <a:rPr lang="mn-MN" altLang="en-US" sz="600" b="1">
                    <a:solidFill>
                      <a:srgbClr val="89BD35"/>
                    </a:solidFill>
                    <a:cs typeface="Segoe UI" pitchFamily="34" charset="0"/>
                  </a:rPr>
                  <a:t>Х</a:t>
                </a:r>
                <a:r>
                  <a:rPr lang="en-US" altLang="en-US" sz="600" b="1">
                    <a:solidFill>
                      <a:srgbClr val="89BD35"/>
                    </a:solidFill>
                    <a:cs typeface="Segoe UI" pitchFamily="34" charset="0"/>
                  </a:rPr>
                  <a:t>ET</a:t>
                </a:r>
                <a:endParaRPr lang="mn-MN" altLang="en-US" sz="600" b="1">
                  <a:solidFill>
                    <a:srgbClr val="89BD35"/>
                  </a:solidFill>
                  <a:cs typeface="Segoe UI" pitchFamily="34" charset="0"/>
                </a:endParaRPr>
              </a:p>
            </p:txBody>
          </p:sp>
        </p:grpSp>
        <p:sp>
          <p:nvSpPr>
            <p:cNvPr id="128" name="Rectangle 33"/>
            <p:cNvSpPr>
              <a:spLocks noChangeArrowheads="1"/>
            </p:cNvSpPr>
            <p:nvPr/>
          </p:nvSpPr>
          <p:spPr bwMode="auto">
            <a:xfrm>
              <a:off x="4061505" y="3084150"/>
              <a:ext cx="381000" cy="57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buSzPct val="120000"/>
              </a:pPr>
              <a:r>
                <a:rPr lang="mn-MN" altLang="en-US" sz="600" b="1">
                  <a:solidFill>
                    <a:srgbClr val="89BD35"/>
                  </a:solidFill>
                  <a:cs typeface="Segoe UI" pitchFamily="34" charset="0"/>
                </a:rPr>
                <a:t>Х</a:t>
              </a:r>
              <a:r>
                <a:rPr lang="en-US" altLang="en-US" sz="600" b="1">
                  <a:solidFill>
                    <a:srgbClr val="89BD35"/>
                  </a:solidFill>
                  <a:cs typeface="Segoe UI" pitchFamily="34" charset="0"/>
                </a:rPr>
                <a:t>ET</a:t>
              </a:r>
              <a:endParaRPr lang="mn-MN" altLang="en-US" sz="600" b="1">
                <a:solidFill>
                  <a:srgbClr val="89BD35"/>
                </a:solidFill>
                <a:cs typeface="Segoe UI" pitchFamily="34" charset="0"/>
              </a:endParaRPr>
            </a:p>
          </p:txBody>
        </p:sp>
        <p:sp>
          <p:nvSpPr>
            <p:cNvPr id="124" name="Rectangle 39"/>
            <p:cNvSpPr>
              <a:spLocks noChangeArrowheads="1"/>
            </p:cNvSpPr>
            <p:nvPr/>
          </p:nvSpPr>
          <p:spPr bwMode="auto">
            <a:xfrm>
              <a:off x="4506160" y="3605731"/>
              <a:ext cx="628651" cy="5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90513" lvl="2" algn="ctr">
                <a:buSzPct val="120000"/>
              </a:pPr>
              <a:r>
                <a:rPr lang="en-US" altLang="en-US" sz="800" b="1">
                  <a:solidFill>
                    <a:srgbClr val="89BD35"/>
                  </a:solidFill>
                  <a:cs typeface="Segoe UI" pitchFamily="34" charset="0"/>
                </a:rPr>
                <a:t>ET</a:t>
              </a:r>
              <a:endParaRPr lang="mn-MN" altLang="en-US" sz="800" b="1">
                <a:solidFill>
                  <a:srgbClr val="89BD35"/>
                </a:solidFill>
                <a:cs typeface="Segoe UI" pitchFamily="34" charset="0"/>
              </a:endParaRPr>
            </a:p>
          </p:txBody>
        </p:sp>
        <p:grpSp>
          <p:nvGrpSpPr>
            <p:cNvPr id="94" name="Group 157"/>
            <p:cNvGrpSpPr>
              <a:grpSpLocks/>
            </p:cNvGrpSpPr>
            <p:nvPr/>
          </p:nvGrpSpPr>
          <p:grpSpPr bwMode="auto">
            <a:xfrm>
              <a:off x="4631417" y="5134503"/>
              <a:ext cx="381000" cy="595549"/>
              <a:chOff x="6556352" y="6371956"/>
              <a:chExt cx="381000" cy="595549"/>
            </a:xfrm>
          </p:grpSpPr>
          <p:sp>
            <p:nvSpPr>
              <p:cNvPr id="119" name="Rounded Rectangle 118"/>
              <p:cNvSpPr/>
              <p:nvPr/>
            </p:nvSpPr>
            <p:spPr>
              <a:xfrm>
                <a:off x="6633021" y="6372111"/>
                <a:ext cx="229191" cy="22880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20" name="Rectangle 45"/>
              <p:cNvSpPr>
                <a:spLocks noChangeArrowheads="1"/>
              </p:cNvSpPr>
              <p:nvPr/>
            </p:nvSpPr>
            <p:spPr bwMode="auto">
              <a:xfrm>
                <a:off x="6556352" y="6392119"/>
                <a:ext cx="381000" cy="57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buSzPct val="120000"/>
                </a:pPr>
                <a:r>
                  <a:rPr lang="mn-MN" altLang="en-US" sz="600" b="1" dirty="0">
                    <a:solidFill>
                      <a:srgbClr val="89BD35"/>
                    </a:solidFill>
                    <a:cs typeface="Segoe UI" pitchFamily="34" charset="0"/>
                  </a:rPr>
                  <a:t>Х</a:t>
                </a:r>
                <a:r>
                  <a:rPr lang="en-US" altLang="en-US" sz="600" b="1" dirty="0">
                    <a:solidFill>
                      <a:srgbClr val="89BD35"/>
                    </a:solidFill>
                    <a:cs typeface="Segoe UI" pitchFamily="34" charset="0"/>
                  </a:rPr>
                  <a:t>ET</a:t>
                </a:r>
                <a:endParaRPr lang="mn-MN" altLang="en-US" sz="600" b="1" dirty="0">
                  <a:solidFill>
                    <a:srgbClr val="89BD35"/>
                  </a:solidFill>
                  <a:cs typeface="Segoe UI" pitchFamily="34" charset="0"/>
                </a:endParaRPr>
              </a:p>
            </p:txBody>
          </p:sp>
        </p:grpSp>
        <p:grpSp>
          <p:nvGrpSpPr>
            <p:cNvPr id="96" name="Group 166"/>
            <p:cNvGrpSpPr>
              <a:grpSpLocks/>
            </p:cNvGrpSpPr>
            <p:nvPr/>
          </p:nvGrpSpPr>
          <p:grpSpPr bwMode="auto">
            <a:xfrm>
              <a:off x="6226854" y="4579943"/>
              <a:ext cx="381000" cy="594371"/>
              <a:chOff x="6556063" y="6373229"/>
              <a:chExt cx="381000" cy="594371"/>
            </a:xfrm>
          </p:grpSpPr>
          <p:sp>
            <p:nvSpPr>
              <p:cNvPr id="115" name="Rounded Rectangle 114"/>
              <p:cNvSpPr/>
              <p:nvPr/>
            </p:nvSpPr>
            <p:spPr>
              <a:xfrm>
                <a:off x="6631878" y="6372613"/>
                <a:ext cx="229191" cy="22880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16" name="Rectangle 51"/>
              <p:cNvSpPr>
                <a:spLocks noChangeArrowheads="1"/>
              </p:cNvSpPr>
              <p:nvPr/>
            </p:nvSpPr>
            <p:spPr bwMode="auto">
              <a:xfrm>
                <a:off x="6556063" y="6392214"/>
                <a:ext cx="381000" cy="57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buSzPct val="120000"/>
                </a:pPr>
                <a:r>
                  <a:rPr lang="mn-MN" altLang="en-US" sz="600" b="1">
                    <a:solidFill>
                      <a:srgbClr val="89BD35"/>
                    </a:solidFill>
                    <a:cs typeface="Segoe UI" pitchFamily="34" charset="0"/>
                  </a:rPr>
                  <a:t>Х</a:t>
                </a:r>
                <a:r>
                  <a:rPr lang="en-US" altLang="en-US" sz="600" b="1">
                    <a:solidFill>
                      <a:srgbClr val="89BD35"/>
                    </a:solidFill>
                    <a:cs typeface="Segoe UI" pitchFamily="34" charset="0"/>
                  </a:rPr>
                  <a:t>ET</a:t>
                </a:r>
                <a:endParaRPr lang="mn-MN" altLang="en-US" sz="600" b="1">
                  <a:solidFill>
                    <a:srgbClr val="89BD35"/>
                  </a:solidFill>
                  <a:cs typeface="Segoe UI" pitchFamily="34" charset="0"/>
                </a:endParaRPr>
              </a:p>
            </p:txBody>
          </p:sp>
        </p:grpSp>
        <p:sp>
          <p:nvSpPr>
            <p:cNvPr id="112" name="Rectangle 57"/>
            <p:cNvSpPr>
              <a:spLocks noChangeArrowheads="1"/>
            </p:cNvSpPr>
            <p:nvPr/>
          </p:nvSpPr>
          <p:spPr bwMode="auto">
            <a:xfrm>
              <a:off x="6137955" y="3543029"/>
              <a:ext cx="381000" cy="57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buSzPct val="120000"/>
              </a:pPr>
              <a:r>
                <a:rPr lang="mn-MN" altLang="en-US" sz="600" b="1">
                  <a:solidFill>
                    <a:srgbClr val="89BD35"/>
                  </a:solidFill>
                  <a:cs typeface="Segoe UI" pitchFamily="34" charset="0"/>
                </a:rPr>
                <a:t>Х</a:t>
              </a:r>
              <a:r>
                <a:rPr lang="en-US" altLang="en-US" sz="600" b="1">
                  <a:solidFill>
                    <a:srgbClr val="89BD35"/>
                  </a:solidFill>
                  <a:cs typeface="Segoe UI" pitchFamily="34" charset="0"/>
                </a:rPr>
                <a:t>ET</a:t>
              </a:r>
              <a:endParaRPr lang="mn-MN" altLang="en-US" sz="600" b="1">
                <a:solidFill>
                  <a:srgbClr val="89BD35"/>
                </a:solidFill>
                <a:cs typeface="Segoe UI" pitchFamily="34" charset="0"/>
              </a:endParaRPr>
            </a:p>
          </p:txBody>
        </p:sp>
        <p:grpSp>
          <p:nvGrpSpPr>
            <p:cNvPr id="100" name="Group 178"/>
            <p:cNvGrpSpPr>
              <a:grpSpLocks/>
            </p:cNvGrpSpPr>
            <p:nvPr/>
          </p:nvGrpSpPr>
          <p:grpSpPr bwMode="auto">
            <a:xfrm>
              <a:off x="7326992" y="2908567"/>
              <a:ext cx="381000" cy="708097"/>
              <a:chOff x="6556878" y="6258505"/>
              <a:chExt cx="381000" cy="708097"/>
            </a:xfrm>
          </p:grpSpPr>
          <p:sp>
            <p:nvSpPr>
              <p:cNvPr id="107" name="Rounded Rectangle 106"/>
              <p:cNvSpPr/>
              <p:nvPr/>
            </p:nvSpPr>
            <p:spPr>
              <a:xfrm>
                <a:off x="6611962" y="6258505"/>
                <a:ext cx="229191" cy="22880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08" name="Rectangle 63"/>
              <p:cNvSpPr>
                <a:spLocks noChangeArrowheads="1"/>
              </p:cNvSpPr>
              <p:nvPr/>
            </p:nvSpPr>
            <p:spPr bwMode="auto">
              <a:xfrm>
                <a:off x="6556878" y="6391216"/>
                <a:ext cx="381000" cy="57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buSzPct val="120000"/>
                </a:pPr>
                <a:r>
                  <a:rPr lang="mn-MN" altLang="en-US" sz="600" b="1">
                    <a:solidFill>
                      <a:srgbClr val="89BD35"/>
                    </a:solidFill>
                    <a:cs typeface="Segoe UI" pitchFamily="34" charset="0"/>
                  </a:rPr>
                  <a:t>Х</a:t>
                </a:r>
                <a:r>
                  <a:rPr lang="en-US" altLang="en-US" sz="600" b="1">
                    <a:solidFill>
                      <a:srgbClr val="89BD35"/>
                    </a:solidFill>
                    <a:cs typeface="Segoe UI" pitchFamily="34" charset="0"/>
                  </a:rPr>
                  <a:t>ET</a:t>
                </a:r>
                <a:endParaRPr lang="mn-MN" altLang="en-US" sz="600" b="1">
                  <a:solidFill>
                    <a:srgbClr val="89BD35"/>
                  </a:solidFill>
                  <a:cs typeface="Segoe UI" pitchFamily="34" charset="0"/>
                </a:endParaRPr>
              </a:p>
            </p:txBody>
          </p:sp>
        </p:grpSp>
        <p:grpSp>
          <p:nvGrpSpPr>
            <p:cNvPr id="102" name="Group 191"/>
            <p:cNvGrpSpPr>
              <a:grpSpLocks/>
            </p:cNvGrpSpPr>
            <p:nvPr/>
          </p:nvGrpSpPr>
          <p:grpSpPr bwMode="auto">
            <a:xfrm>
              <a:off x="5756954" y="3981095"/>
              <a:ext cx="381000" cy="594612"/>
              <a:chOff x="6556883" y="6373087"/>
              <a:chExt cx="381000" cy="594612"/>
            </a:xfrm>
          </p:grpSpPr>
          <p:sp>
            <p:nvSpPr>
              <p:cNvPr id="103" name="Rounded Rectangle 102"/>
              <p:cNvSpPr/>
              <p:nvPr/>
            </p:nvSpPr>
            <p:spPr>
              <a:xfrm>
                <a:off x="6632027" y="6373087"/>
                <a:ext cx="229191" cy="226423"/>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04" name="Rectangle 69"/>
              <p:cNvSpPr>
                <a:spLocks noChangeArrowheads="1"/>
              </p:cNvSpPr>
              <p:nvPr/>
            </p:nvSpPr>
            <p:spPr bwMode="auto">
              <a:xfrm>
                <a:off x="6556883" y="6392313"/>
                <a:ext cx="381000" cy="57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buSzPct val="120000"/>
                </a:pPr>
                <a:r>
                  <a:rPr lang="mn-MN" altLang="en-US" sz="600" b="1">
                    <a:solidFill>
                      <a:srgbClr val="89BD35"/>
                    </a:solidFill>
                    <a:cs typeface="Segoe UI" pitchFamily="34" charset="0"/>
                  </a:rPr>
                  <a:t>Х</a:t>
                </a:r>
                <a:r>
                  <a:rPr lang="en-US" altLang="en-US" sz="600" b="1">
                    <a:solidFill>
                      <a:srgbClr val="89BD35"/>
                    </a:solidFill>
                    <a:cs typeface="Segoe UI" pitchFamily="34" charset="0"/>
                  </a:rPr>
                  <a:t>ET</a:t>
                </a:r>
                <a:endParaRPr lang="mn-MN" altLang="en-US" sz="600" b="1">
                  <a:solidFill>
                    <a:srgbClr val="89BD35"/>
                  </a:solidFill>
                  <a:cs typeface="Segoe UI" pitchFamily="34" charset="0"/>
                </a:endParaRPr>
              </a:p>
            </p:txBody>
          </p:sp>
        </p:grpSp>
      </p:grpSp>
      <p:sp>
        <p:nvSpPr>
          <p:cNvPr id="148" name="Rounded Rectangle 147"/>
          <p:cNvSpPr/>
          <p:nvPr/>
        </p:nvSpPr>
        <p:spPr bwMode="auto">
          <a:xfrm>
            <a:off x="7733243" y="1959169"/>
            <a:ext cx="160307" cy="16486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49" name="Rounded Rectangle 148"/>
          <p:cNvSpPr/>
          <p:nvPr/>
        </p:nvSpPr>
        <p:spPr bwMode="auto">
          <a:xfrm>
            <a:off x="8055331" y="2647801"/>
            <a:ext cx="160307" cy="16486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50" name="Rounded Rectangle 149"/>
          <p:cNvSpPr/>
          <p:nvPr/>
        </p:nvSpPr>
        <p:spPr bwMode="auto">
          <a:xfrm>
            <a:off x="8948974" y="3397324"/>
            <a:ext cx="160307" cy="16486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51" name="Rounded Rectangle 150"/>
          <p:cNvSpPr/>
          <p:nvPr/>
        </p:nvSpPr>
        <p:spPr bwMode="auto">
          <a:xfrm>
            <a:off x="6703730" y="2925376"/>
            <a:ext cx="160307" cy="16486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52" name="Rounded Rectangle 151"/>
          <p:cNvSpPr/>
          <p:nvPr/>
        </p:nvSpPr>
        <p:spPr bwMode="auto">
          <a:xfrm>
            <a:off x="6408228" y="1866265"/>
            <a:ext cx="160307" cy="16486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53" name="Rounded Rectangle 152"/>
          <p:cNvSpPr/>
          <p:nvPr/>
        </p:nvSpPr>
        <p:spPr bwMode="auto">
          <a:xfrm>
            <a:off x="6166382" y="2481633"/>
            <a:ext cx="160307" cy="16486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54" name="Rounded Rectangle 153"/>
          <p:cNvSpPr/>
          <p:nvPr/>
        </p:nvSpPr>
        <p:spPr bwMode="auto">
          <a:xfrm>
            <a:off x="7572936" y="3022130"/>
            <a:ext cx="160307" cy="16486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55" name="Rounded Rectangle 154"/>
          <p:cNvSpPr/>
          <p:nvPr/>
        </p:nvSpPr>
        <p:spPr bwMode="auto">
          <a:xfrm>
            <a:off x="8994989" y="2857264"/>
            <a:ext cx="160307" cy="16486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56" name="Rounded Rectangle 155"/>
          <p:cNvSpPr/>
          <p:nvPr/>
        </p:nvSpPr>
        <p:spPr bwMode="auto">
          <a:xfrm>
            <a:off x="10350145" y="2797347"/>
            <a:ext cx="160307" cy="16486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57" name="Rounded Rectangle 156"/>
          <p:cNvSpPr/>
          <p:nvPr/>
        </p:nvSpPr>
        <p:spPr bwMode="auto">
          <a:xfrm>
            <a:off x="7126784" y="2491970"/>
            <a:ext cx="160307" cy="16486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58" name="Rounded Rectangle 157"/>
          <p:cNvSpPr/>
          <p:nvPr/>
        </p:nvSpPr>
        <p:spPr bwMode="auto">
          <a:xfrm>
            <a:off x="8457279" y="2519503"/>
            <a:ext cx="160307" cy="16486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59" name="Rounded Rectangle 158"/>
          <p:cNvSpPr/>
          <p:nvPr/>
        </p:nvSpPr>
        <p:spPr bwMode="auto">
          <a:xfrm>
            <a:off x="8105365" y="3247510"/>
            <a:ext cx="160307" cy="16486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60" name="Rounded Rectangle 159"/>
          <p:cNvSpPr/>
          <p:nvPr/>
        </p:nvSpPr>
        <p:spPr bwMode="auto">
          <a:xfrm>
            <a:off x="9155296" y="2318213"/>
            <a:ext cx="160307" cy="16486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61" name="Rounded Rectangle 160"/>
          <p:cNvSpPr/>
          <p:nvPr/>
        </p:nvSpPr>
        <p:spPr bwMode="auto">
          <a:xfrm>
            <a:off x="9927300" y="2618964"/>
            <a:ext cx="160307" cy="16486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84" name="Rounded Rectangle 183"/>
          <p:cNvSpPr/>
          <p:nvPr/>
        </p:nvSpPr>
        <p:spPr bwMode="auto">
          <a:xfrm>
            <a:off x="8907575" y="1832361"/>
            <a:ext cx="160307" cy="16486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85" name="Rounded Rectangle 184"/>
          <p:cNvSpPr/>
          <p:nvPr/>
        </p:nvSpPr>
        <p:spPr bwMode="auto">
          <a:xfrm>
            <a:off x="8544889" y="2103431"/>
            <a:ext cx="160307" cy="16486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srgbClr val="FFFFFF"/>
              </a:solidFill>
              <a:cs typeface="Arial" pitchFamily="34" charset="0"/>
            </a:endParaRPr>
          </a:p>
        </p:txBody>
      </p:sp>
      <p:sp>
        <p:nvSpPr>
          <p:cNvPr id="186" name="Rounded Rectangle 185"/>
          <p:cNvSpPr/>
          <p:nvPr/>
        </p:nvSpPr>
        <p:spPr bwMode="auto">
          <a:xfrm>
            <a:off x="8297339" y="2977335"/>
            <a:ext cx="160307" cy="16486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srgbClr val="FFFFFF"/>
              </a:solidFill>
              <a:cs typeface="Arial" pitchFamily="34" charset="0"/>
            </a:endParaRPr>
          </a:p>
        </p:txBody>
      </p:sp>
      <p:graphicFrame>
        <p:nvGraphicFramePr>
          <p:cNvPr id="187" name="Chart 186"/>
          <p:cNvGraphicFramePr/>
          <p:nvPr>
            <p:extLst>
              <p:ext uri="{D42A27DB-BD31-4B8C-83A1-F6EECF244321}">
                <p14:modId xmlns:p14="http://schemas.microsoft.com/office/powerpoint/2010/main" val="84018805"/>
              </p:ext>
            </p:extLst>
          </p:nvPr>
        </p:nvGraphicFramePr>
        <p:xfrm>
          <a:off x="297011" y="1128462"/>
          <a:ext cx="6909926" cy="4124258"/>
        </p:xfrm>
        <a:graphic>
          <a:graphicData uri="http://schemas.openxmlformats.org/drawingml/2006/chart">
            <c:chart xmlns:c="http://schemas.openxmlformats.org/drawingml/2006/chart" xmlns:r="http://schemas.openxmlformats.org/officeDocument/2006/relationships" r:id="rId4"/>
          </a:graphicData>
        </a:graphic>
      </p:graphicFrame>
      <p:sp>
        <p:nvSpPr>
          <p:cNvPr id="188" name="Rounded Rectangle 187"/>
          <p:cNvSpPr/>
          <p:nvPr/>
        </p:nvSpPr>
        <p:spPr bwMode="auto">
          <a:xfrm>
            <a:off x="9251989" y="3942451"/>
            <a:ext cx="160307" cy="16486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2" name="Rectangle 1"/>
          <p:cNvSpPr/>
          <p:nvPr/>
        </p:nvSpPr>
        <p:spPr>
          <a:xfrm>
            <a:off x="8876572" y="4028178"/>
            <a:ext cx="543739" cy="215444"/>
          </a:xfrm>
          <a:prstGeom prst="rect">
            <a:avLst/>
          </a:prstGeom>
        </p:spPr>
        <p:txBody>
          <a:bodyPr wrap="none">
            <a:spAutoFit/>
          </a:bodyPr>
          <a:lstStyle/>
          <a:p>
            <a:r>
              <a:rPr lang="mn-MN" sz="800" i="1" dirty="0">
                <a:solidFill>
                  <a:schemeClr val="bg1">
                    <a:lumMod val="50000"/>
                  </a:schemeClr>
                </a:solidFill>
              </a:rPr>
              <a:t>Х</a:t>
            </a:r>
            <a:r>
              <a:rPr lang="mn-MN" sz="800" i="1" dirty="0" smtClean="0">
                <a:solidFill>
                  <a:schemeClr val="bg1">
                    <a:lumMod val="50000"/>
                  </a:schemeClr>
                </a:solidFill>
              </a:rPr>
              <a:t>анбогд</a:t>
            </a:r>
            <a:endParaRPr lang="en-US" sz="800" i="1" dirty="0">
              <a:solidFill>
                <a:schemeClr val="bg1">
                  <a:lumMod val="50000"/>
                </a:schemeClr>
              </a:solidFill>
            </a:endParaRPr>
          </a:p>
        </p:txBody>
      </p:sp>
      <p:sp>
        <p:nvSpPr>
          <p:cNvPr id="189" name="Rounded Rectangle 188"/>
          <p:cNvSpPr/>
          <p:nvPr/>
        </p:nvSpPr>
        <p:spPr bwMode="auto">
          <a:xfrm>
            <a:off x="10463885" y="3612883"/>
            <a:ext cx="160307" cy="164866"/>
          </a:xfrm>
          <a:prstGeom prst="roundRect">
            <a:avLst/>
          </a:prstGeom>
          <a:solidFill>
            <a:srgbClr val="648927"/>
          </a:solidFill>
          <a:ln>
            <a:solidFill>
              <a:srgbClr val="89BD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90" name="Rounded Rectangle 189"/>
          <p:cNvSpPr/>
          <p:nvPr/>
        </p:nvSpPr>
        <p:spPr bwMode="auto">
          <a:xfrm>
            <a:off x="10468040" y="3945745"/>
            <a:ext cx="160307" cy="16486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srgbClr val="FFFFFF"/>
              </a:solidFill>
              <a:cs typeface="Arial" pitchFamily="34" charset="0"/>
            </a:endParaRPr>
          </a:p>
        </p:txBody>
      </p:sp>
      <p:sp>
        <p:nvSpPr>
          <p:cNvPr id="191" name="Rounded Rectangle 190"/>
          <p:cNvSpPr/>
          <p:nvPr/>
        </p:nvSpPr>
        <p:spPr bwMode="auto">
          <a:xfrm>
            <a:off x="10473247" y="4249011"/>
            <a:ext cx="160307" cy="16486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srgbClr val="FFFFFF"/>
              </a:solidFill>
              <a:cs typeface="Arial" pitchFamily="34" charset="0"/>
            </a:endParaRPr>
          </a:p>
        </p:txBody>
      </p:sp>
      <p:sp>
        <p:nvSpPr>
          <p:cNvPr id="3" name="Rectangle 2"/>
          <p:cNvSpPr/>
          <p:nvPr/>
        </p:nvSpPr>
        <p:spPr>
          <a:xfrm>
            <a:off x="10721637" y="3562190"/>
            <a:ext cx="1079142" cy="230832"/>
          </a:xfrm>
          <a:prstGeom prst="rect">
            <a:avLst/>
          </a:prstGeom>
        </p:spPr>
        <p:txBody>
          <a:bodyPr wrap="none">
            <a:spAutoFit/>
          </a:bodyPr>
          <a:lstStyle/>
          <a:p>
            <a:r>
              <a:rPr lang="mn-MN" altLang="en-US" sz="900" dirty="0" smtClean="0">
                <a:solidFill>
                  <a:srgbClr val="002060"/>
                </a:solidFill>
              </a:rPr>
              <a:t>Боловсруулагдсан</a:t>
            </a:r>
            <a:endParaRPr lang="en-US" sz="900" dirty="0"/>
          </a:p>
        </p:txBody>
      </p:sp>
      <p:sp>
        <p:nvSpPr>
          <p:cNvPr id="192" name="Rectangle 191"/>
          <p:cNvSpPr/>
          <p:nvPr/>
        </p:nvSpPr>
        <p:spPr>
          <a:xfrm>
            <a:off x="10721724" y="4185259"/>
            <a:ext cx="1180131" cy="230832"/>
          </a:xfrm>
          <a:prstGeom prst="rect">
            <a:avLst/>
          </a:prstGeom>
        </p:spPr>
        <p:txBody>
          <a:bodyPr wrap="none">
            <a:spAutoFit/>
          </a:bodyPr>
          <a:lstStyle/>
          <a:p>
            <a:r>
              <a:rPr lang="mn-MN" altLang="en-US" sz="900" dirty="0" smtClean="0">
                <a:solidFill>
                  <a:srgbClr val="002060"/>
                </a:solidFill>
              </a:rPr>
              <a:t>Боловсруулагдаагүй</a:t>
            </a:r>
            <a:endParaRPr lang="en-US" sz="900" dirty="0"/>
          </a:p>
        </p:txBody>
      </p:sp>
      <p:sp>
        <p:nvSpPr>
          <p:cNvPr id="193" name="Rectangle 192"/>
          <p:cNvSpPr/>
          <p:nvPr/>
        </p:nvSpPr>
        <p:spPr>
          <a:xfrm>
            <a:off x="10721637" y="3905068"/>
            <a:ext cx="1402948" cy="230832"/>
          </a:xfrm>
          <a:prstGeom prst="rect">
            <a:avLst/>
          </a:prstGeom>
        </p:spPr>
        <p:txBody>
          <a:bodyPr wrap="none">
            <a:spAutoFit/>
          </a:bodyPr>
          <a:lstStyle/>
          <a:p>
            <a:r>
              <a:rPr lang="mn-MN" altLang="en-US" sz="900" dirty="0" smtClean="0">
                <a:solidFill>
                  <a:srgbClr val="002060"/>
                </a:solidFill>
              </a:rPr>
              <a:t>Боловсруулагдаж байгаа</a:t>
            </a:r>
            <a:endParaRPr lang="en-US" sz="900" dirty="0"/>
          </a:p>
        </p:txBody>
      </p:sp>
      <p:grpSp>
        <p:nvGrpSpPr>
          <p:cNvPr id="53" name="Group 52">
            <a:extLst>
              <a:ext uri="{FF2B5EF4-FFF2-40B4-BE49-F238E27FC236}">
                <a16:creationId xmlns="" xmlns:a16="http://schemas.microsoft.com/office/drawing/2014/main" id="{28A4852A-15C4-4E74-ABBB-B410956C185C}"/>
              </a:ext>
            </a:extLst>
          </p:cNvPr>
          <p:cNvGrpSpPr/>
          <p:nvPr/>
        </p:nvGrpSpPr>
        <p:grpSpPr>
          <a:xfrm>
            <a:off x="-1" y="108454"/>
            <a:ext cx="12021425" cy="832570"/>
            <a:chOff x="0" y="64736"/>
            <a:chExt cx="12021425" cy="832570"/>
          </a:xfrm>
        </p:grpSpPr>
        <p:sp>
          <p:nvSpPr>
            <p:cNvPr id="54" name="TextBox 53">
              <a:extLst>
                <a:ext uri="{FF2B5EF4-FFF2-40B4-BE49-F238E27FC236}">
                  <a16:creationId xmlns="" xmlns:a16="http://schemas.microsoft.com/office/drawing/2014/main" id="{12E5C563-F635-4B57-9BF1-FFF30C8CC0B2}"/>
                </a:ext>
              </a:extLst>
            </p:cNvPr>
            <p:cNvSpPr txBox="1"/>
            <p:nvPr/>
          </p:nvSpPr>
          <p:spPr>
            <a:xfrm>
              <a:off x="8164864" y="64736"/>
              <a:ext cx="3856561" cy="307777"/>
            </a:xfrm>
            <a:prstGeom prst="rect">
              <a:avLst/>
            </a:prstGeom>
            <a:noFill/>
          </p:spPr>
          <p:txBody>
            <a:bodyPr wrap="square" rtlCol="0">
              <a:spAutoFit/>
            </a:bodyPr>
            <a:lstStyle/>
            <a:p>
              <a:pPr algn="ctr"/>
              <a:endParaRPr lang="mn-MN" sz="1400" b="1" dirty="0">
                <a:latin typeface="Arial" panose="020B0604020202020204" pitchFamily="34" charset="0"/>
                <a:cs typeface="Arial" panose="020B0604020202020204" pitchFamily="34" charset="0"/>
              </a:endParaRPr>
            </a:p>
          </p:txBody>
        </p:sp>
        <p:sp>
          <p:nvSpPr>
            <p:cNvPr id="55" name="Title 1">
              <a:extLst>
                <a:ext uri="{FF2B5EF4-FFF2-40B4-BE49-F238E27FC236}">
                  <a16:creationId xmlns="" xmlns:a16="http://schemas.microsoft.com/office/drawing/2014/main" id="{306692D2-CC67-4ADA-A886-9244BC9C8BED}"/>
                </a:ext>
              </a:extLst>
            </p:cNvPr>
            <p:cNvSpPr txBox="1">
              <a:spLocks/>
            </p:cNvSpPr>
            <p:nvPr/>
          </p:nvSpPr>
          <p:spPr>
            <a:xfrm>
              <a:off x="698324" y="576299"/>
              <a:ext cx="1677295" cy="321007"/>
            </a:xfrm>
            <a:prstGeom prst="rect">
              <a:avLst/>
            </a:prstGeom>
            <a:noFill/>
            <a:ln>
              <a:noFill/>
            </a:ln>
          </p:spPr>
          <p:txBody>
            <a:bodyPr vert="horz" lIns="91440" tIns="45720" rIns="91440" bIns="45720" rtlCol="0" anchor="ctr">
              <a:noAutofit/>
            </a:bodyPr>
            <a:lstStyle/>
            <a:p>
              <a:pPr algn="ctr">
                <a:spcBef>
                  <a:spcPct val="0"/>
                </a:spcBef>
                <a:defRPr/>
              </a:pPr>
              <a:r>
                <a:rPr lang="mn-MN" sz="800" b="1" dirty="0">
                  <a:latin typeface="Arial" panose="020B0604020202020204" pitchFamily="34" charset="0"/>
                  <a:ea typeface="+mj-ea"/>
                  <a:cs typeface="Arial" panose="020B0604020202020204" pitchFamily="34" charset="0"/>
                </a:rPr>
                <a:t>БАРИЛГА, ХОТ БАЙГУУЛАЛТЫН ЯАМ</a:t>
              </a:r>
              <a:endParaRPr lang="en-US" sz="800" b="1" dirty="0">
                <a:latin typeface="Arial" panose="020B0604020202020204" pitchFamily="34" charset="0"/>
                <a:ea typeface="+mj-ea"/>
                <a:cs typeface="Arial" panose="020B0604020202020204" pitchFamily="34" charset="0"/>
              </a:endParaRPr>
            </a:p>
          </p:txBody>
        </p:sp>
        <p:pic>
          <p:nvPicPr>
            <p:cNvPr id="56" name="Picture 2" descr="Ð¼Ð¾Ð½Ð³Ð¾Ð» ÑÐ»ÑÑÐ½ Ð·Ð°ÑÐ³Ð¸Ð¹Ð½ Ð³Ð°Ð·Ð°Ñ Ð·ÑÑÐ³Ð°Ð½ Ð¸Ð»ÑÑÑÒ¯Ò¯Ð´">
              <a:extLst>
                <a:ext uri="{FF2B5EF4-FFF2-40B4-BE49-F238E27FC236}">
                  <a16:creationId xmlns="" xmlns:a16="http://schemas.microsoft.com/office/drawing/2014/main" id="{ED1C0872-8B63-4D5E-81D9-076BA4D08C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3146" t="7912" r="60918" b="8968"/>
            <a:stretch>
              <a:fillRect/>
            </a:stretch>
          </p:blipFill>
          <p:spPr bwMode="auto">
            <a:xfrm>
              <a:off x="1299884" y="78426"/>
              <a:ext cx="474176" cy="4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a:extLst>
                <a:ext uri="{FF2B5EF4-FFF2-40B4-BE49-F238E27FC236}">
                  <a16:creationId xmlns="" xmlns:a16="http://schemas.microsoft.com/office/drawing/2014/main" id="{F9D363EE-1DBC-4E62-8C5C-E0DCC6BE773C}"/>
                </a:ext>
              </a:extLst>
            </p:cNvPr>
            <p:cNvSpPr/>
            <p:nvPr/>
          </p:nvSpPr>
          <p:spPr>
            <a:xfrm>
              <a:off x="1" y="376507"/>
              <a:ext cx="698324" cy="19026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sp>
          <p:nvSpPr>
            <p:cNvPr id="60" name="Rectangle 59">
              <a:extLst>
                <a:ext uri="{FF2B5EF4-FFF2-40B4-BE49-F238E27FC236}">
                  <a16:creationId xmlns="" xmlns:a16="http://schemas.microsoft.com/office/drawing/2014/main" id="{19FF405A-F22D-41D8-9E35-FE0A377C9F08}"/>
                </a:ext>
              </a:extLst>
            </p:cNvPr>
            <p:cNvSpPr/>
            <p:nvPr/>
          </p:nvSpPr>
          <p:spPr>
            <a:xfrm>
              <a:off x="0" y="630839"/>
              <a:ext cx="698324" cy="5952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grpSp>
    </p:spTree>
    <p:extLst>
      <p:ext uri="{BB962C8B-B14F-4D97-AF65-F5344CB8AC3E}">
        <p14:creationId xmlns:p14="http://schemas.microsoft.com/office/powerpoint/2010/main" val="61412414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9442696"/>
              </p:ext>
            </p:extLst>
          </p:nvPr>
        </p:nvGraphicFramePr>
        <p:xfrm>
          <a:off x="91441" y="941024"/>
          <a:ext cx="6045200" cy="5576554"/>
        </p:xfrm>
        <a:graphic>
          <a:graphicData uri="http://schemas.openxmlformats.org/drawingml/2006/table">
            <a:tbl>
              <a:tblPr firstRow="1" firstCol="1" bandRow="1">
                <a:tableStyleId>{5C22544A-7EE6-4342-B048-85BDC9FD1C3A}</a:tableStyleId>
              </a:tblPr>
              <a:tblGrid>
                <a:gridCol w="324211"/>
                <a:gridCol w="3107691"/>
                <a:gridCol w="2613298"/>
              </a:tblGrid>
              <a:tr h="219706">
                <a:tc gridSpan="3">
                  <a:txBody>
                    <a:bodyPr/>
                    <a:lstStyle/>
                    <a:p>
                      <a:pPr algn="ctr">
                        <a:lnSpc>
                          <a:spcPct val="107000"/>
                        </a:lnSpc>
                        <a:spcAft>
                          <a:spcPts val="0"/>
                        </a:spcAft>
                      </a:pPr>
                      <a:r>
                        <a:rPr lang="mn-MN" sz="1050" dirty="0" smtClean="0">
                          <a:effectLst/>
                          <a:latin typeface="Arial" pitchFamily="34" charset="0"/>
                          <a:cs typeface="Arial" pitchFamily="34" charset="0"/>
                        </a:rPr>
                        <a:t>ЗАСГИЙН ГАЗАР, УИХ-ААР БАТЛАГДСАН</a:t>
                      </a:r>
                      <a:r>
                        <a:rPr lang="en-US" sz="1050" dirty="0" smtClean="0">
                          <a:effectLst/>
                          <a:latin typeface="Arial" pitchFamily="34" charset="0"/>
                          <a:cs typeface="Arial" pitchFamily="34" charset="0"/>
                        </a:rPr>
                        <a:t> </a:t>
                      </a:r>
                      <a:endParaRPr lang="en-US" sz="1050" dirty="0">
                        <a:effectLst/>
                        <a:latin typeface="Arial" pitchFamily="34" charset="0"/>
                        <a:ea typeface="Calibri"/>
                        <a:cs typeface="Arial" pitchFamily="34" charset="0"/>
                      </a:endParaRPr>
                    </a:p>
                  </a:txBody>
                  <a:tcPr marL="68580" marR="68580" marT="0" marB="0"/>
                </a:tc>
                <a:tc hMerge="1">
                  <a:txBody>
                    <a:bodyPr/>
                    <a:lstStyle/>
                    <a:p>
                      <a:endParaRPr lang="en-US"/>
                    </a:p>
                  </a:txBody>
                  <a:tcPr/>
                </a:tc>
                <a:tc hMerge="1">
                  <a:txBody>
                    <a:bodyPr/>
                    <a:lstStyle/>
                    <a:p>
                      <a:endParaRPr lang="en-US"/>
                    </a:p>
                  </a:txBody>
                  <a:tcPr/>
                </a:tc>
              </a:tr>
              <a:tr h="376639">
                <a:tc>
                  <a:txBody>
                    <a:bodyPr/>
                    <a:lstStyle/>
                    <a:p>
                      <a:pPr algn="ctr">
                        <a:lnSpc>
                          <a:spcPct val="107000"/>
                        </a:lnSpc>
                        <a:spcAft>
                          <a:spcPts val="0"/>
                        </a:spcAft>
                      </a:pPr>
                      <a:r>
                        <a:rPr lang="mn-MN" sz="1100">
                          <a:effectLst/>
                        </a:rPr>
                        <a:t>1</a:t>
                      </a:r>
                      <a:endParaRPr lang="en-US"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mn-MN" sz="1050" dirty="0">
                          <a:solidFill>
                            <a:srgbClr val="002060"/>
                          </a:solidFill>
                          <a:effectLst/>
                          <a:latin typeface="Arial" pitchFamily="34" charset="0"/>
                          <a:cs typeface="Arial" pitchFamily="34" charset="0"/>
                        </a:rPr>
                        <a:t>Баруун бүсийн тулгуур төв Ховд хотын хөгжлийн ерөнхий төлөвлөгөө </a:t>
                      </a:r>
                      <a:endParaRPr lang="en-US" sz="1050" dirty="0">
                        <a:solidFill>
                          <a:srgbClr val="002060"/>
                        </a:solidFill>
                        <a:effectLst/>
                        <a:latin typeface="Arial" pitchFamily="34" charset="0"/>
                        <a:ea typeface="Calibri"/>
                        <a:cs typeface="Arial" pitchFamily="34" charset="0"/>
                      </a:endParaRPr>
                    </a:p>
                  </a:txBody>
                  <a:tcPr marL="68580" marR="68580" marT="0" marB="0"/>
                </a:tc>
                <a:tc>
                  <a:txBody>
                    <a:bodyPr/>
                    <a:lstStyle/>
                    <a:p>
                      <a:pPr algn="just">
                        <a:lnSpc>
                          <a:spcPct val="107000"/>
                        </a:lnSpc>
                        <a:spcAft>
                          <a:spcPts val="0"/>
                        </a:spcAft>
                      </a:pPr>
                      <a:r>
                        <a:rPr lang="mn-MN" sz="1050" dirty="0">
                          <a:solidFill>
                            <a:srgbClr val="002060"/>
                          </a:solidFill>
                          <a:effectLst/>
                          <a:latin typeface="Arial" pitchFamily="34" charset="0"/>
                          <a:cs typeface="Arial" pitchFamily="34" charset="0"/>
                        </a:rPr>
                        <a:t>ЗГ-ын 2017 оны 347 дугаар </a:t>
                      </a:r>
                      <a:r>
                        <a:rPr lang="mn-MN" sz="1050" dirty="0" smtClean="0">
                          <a:solidFill>
                            <a:srgbClr val="002060"/>
                          </a:solidFill>
                          <a:effectLst/>
                          <a:latin typeface="Arial" pitchFamily="34" charset="0"/>
                          <a:cs typeface="Arial" pitchFamily="34" charset="0"/>
                        </a:rPr>
                        <a:t>тогтоолоор батладсан</a:t>
                      </a:r>
                      <a:endParaRPr lang="en-US" sz="1050" dirty="0">
                        <a:solidFill>
                          <a:srgbClr val="002060"/>
                        </a:solidFill>
                        <a:effectLst/>
                        <a:latin typeface="Arial" pitchFamily="34" charset="0"/>
                        <a:ea typeface="Calibri"/>
                        <a:cs typeface="Arial" pitchFamily="34" charset="0"/>
                      </a:endParaRPr>
                    </a:p>
                  </a:txBody>
                  <a:tcPr marL="68580" marR="68580" marT="0" marB="0"/>
                </a:tc>
              </a:tr>
              <a:tr h="423511">
                <a:tc>
                  <a:txBody>
                    <a:bodyPr/>
                    <a:lstStyle/>
                    <a:p>
                      <a:pPr algn="ctr">
                        <a:lnSpc>
                          <a:spcPct val="107000"/>
                        </a:lnSpc>
                        <a:spcAft>
                          <a:spcPts val="0"/>
                        </a:spcAft>
                      </a:pPr>
                      <a:r>
                        <a:rPr lang="mn-MN" sz="1100">
                          <a:effectLst/>
                        </a:rPr>
                        <a:t>2</a:t>
                      </a:r>
                      <a:endParaRPr lang="en-US"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mn-MN" sz="1050" dirty="0" smtClean="0">
                          <a:solidFill>
                            <a:srgbClr val="002060"/>
                          </a:solidFill>
                          <a:effectLst/>
                          <a:latin typeface="Arial" pitchFamily="34" charset="0"/>
                          <a:cs typeface="Arial" pitchFamily="34" charset="0"/>
                        </a:rPr>
                        <a:t>Баруун бүсийн төв Улиастай хотын хөгжлийн ерөнхий төлөвлөгөө</a:t>
                      </a:r>
                      <a:endParaRPr lang="en-US" sz="105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mn-MN" sz="1050" dirty="0" smtClean="0">
                          <a:solidFill>
                            <a:srgbClr val="002060"/>
                          </a:solidFill>
                          <a:effectLst/>
                          <a:latin typeface="Arial" pitchFamily="34" charset="0"/>
                          <a:cs typeface="Arial" pitchFamily="34" charset="0"/>
                        </a:rPr>
                        <a:t>Хөгжлийн </a:t>
                      </a:r>
                      <a:r>
                        <a:rPr lang="mn-MN" sz="1050" dirty="0">
                          <a:solidFill>
                            <a:srgbClr val="002060"/>
                          </a:solidFill>
                          <a:effectLst/>
                          <a:latin typeface="Arial" pitchFamily="34" charset="0"/>
                          <a:cs typeface="Arial" pitchFamily="34" charset="0"/>
                        </a:rPr>
                        <a:t>ерөнхий төлөвлөгөө </a:t>
                      </a:r>
                      <a:r>
                        <a:rPr lang="mn-MN" sz="1050" dirty="0" smtClean="0">
                          <a:solidFill>
                            <a:srgbClr val="002060"/>
                          </a:solidFill>
                          <a:effectLst/>
                          <a:latin typeface="Arial" pitchFamily="34" charset="0"/>
                          <a:cs typeface="Arial" pitchFamily="34" charset="0"/>
                        </a:rPr>
                        <a:t>боловсруулагдаж </a:t>
                      </a:r>
                      <a:r>
                        <a:rPr lang="mn-MN" sz="1050" dirty="0">
                          <a:solidFill>
                            <a:srgbClr val="002060"/>
                          </a:solidFill>
                          <a:effectLst/>
                          <a:latin typeface="Arial" pitchFamily="34" charset="0"/>
                          <a:cs typeface="Arial" pitchFamily="34" charset="0"/>
                        </a:rPr>
                        <a:t>байна. </a:t>
                      </a:r>
                      <a:r>
                        <a:rPr lang="en-US" sz="1050" dirty="0">
                          <a:solidFill>
                            <a:srgbClr val="002060"/>
                          </a:solidFill>
                          <a:effectLst/>
                          <a:latin typeface="Arial" pitchFamily="34" charset="0"/>
                          <a:cs typeface="Arial" pitchFamily="34" charset="0"/>
                        </a:rPr>
                        <a:t> </a:t>
                      </a:r>
                      <a:endParaRPr lang="en-US" sz="1050" dirty="0">
                        <a:solidFill>
                          <a:srgbClr val="002060"/>
                        </a:solidFill>
                        <a:effectLst/>
                        <a:latin typeface="Arial" pitchFamily="34" charset="0"/>
                        <a:ea typeface="Calibri"/>
                        <a:cs typeface="Arial" pitchFamily="34" charset="0"/>
                      </a:endParaRPr>
                    </a:p>
                  </a:txBody>
                  <a:tcPr marL="44960" marR="44960" marT="0" marB="0" anchor="ctr"/>
                </a:tc>
              </a:tr>
              <a:tr h="517740">
                <a:tc>
                  <a:txBody>
                    <a:bodyPr/>
                    <a:lstStyle/>
                    <a:p>
                      <a:pPr algn="ctr">
                        <a:lnSpc>
                          <a:spcPct val="107000"/>
                        </a:lnSpc>
                        <a:spcAft>
                          <a:spcPts val="0"/>
                        </a:spcAft>
                      </a:pPr>
                      <a:r>
                        <a:rPr lang="mn-MN" sz="1100">
                          <a:effectLst/>
                        </a:rPr>
                        <a:t>3</a:t>
                      </a:r>
                      <a:endParaRPr lang="en-US" sz="1100">
                        <a:effectLst/>
                        <a:latin typeface="Calibri"/>
                        <a:ea typeface="Calibri"/>
                        <a:cs typeface="Times New Roman"/>
                      </a:endParaRPr>
                    </a:p>
                  </a:txBody>
                  <a:tcPr marL="68580" marR="68580" marT="0" marB="0"/>
                </a:tc>
                <a:tc>
                  <a:txBody>
                    <a:bodyPr/>
                    <a:lstStyle/>
                    <a:p>
                      <a:r>
                        <a:rPr lang="mn-MN" sz="1050" dirty="0" smtClean="0">
                          <a:solidFill>
                            <a:srgbClr val="002060"/>
                          </a:solidFill>
                          <a:latin typeface="Arial" pitchFamily="34" charset="0"/>
                          <a:cs typeface="Arial" pitchFamily="34" charset="0"/>
                        </a:rPr>
                        <a:t>Хангайн бүсийн төв Эрдэнэт</a:t>
                      </a:r>
                      <a:r>
                        <a:rPr lang="mn-MN" sz="1050" baseline="0" dirty="0" smtClean="0">
                          <a:solidFill>
                            <a:srgbClr val="002060"/>
                          </a:solidFill>
                          <a:latin typeface="Arial" pitchFamily="34" charset="0"/>
                          <a:cs typeface="Arial" pitchFamily="34" charset="0"/>
                        </a:rPr>
                        <a:t> хотын хөгжлийн ерөнхий төлөвлөгөө</a:t>
                      </a:r>
                    </a:p>
                  </a:txBody>
                  <a:tcPr marL="44960" marR="44960" marT="0" marB="0" anchor="ctr"/>
                </a:tc>
                <a:tc>
                  <a:txBody>
                    <a:bodyPr/>
                    <a:lstStyle/>
                    <a:p>
                      <a:pPr algn="ctr"/>
                      <a:r>
                        <a:rPr lang="mn-MN" sz="1050" dirty="0" smtClean="0">
                          <a:solidFill>
                            <a:srgbClr val="002060"/>
                          </a:solidFill>
                          <a:latin typeface="Arial" pitchFamily="34" charset="0"/>
                          <a:cs typeface="Arial" pitchFamily="34" charset="0"/>
                        </a:rPr>
                        <a:t>-</a:t>
                      </a:r>
                      <a:endParaRPr lang="en-US" sz="1050" dirty="0">
                        <a:solidFill>
                          <a:srgbClr val="002060"/>
                        </a:solidFill>
                        <a:latin typeface="Arial" pitchFamily="34" charset="0"/>
                        <a:cs typeface="Arial" pitchFamily="34" charset="0"/>
                      </a:endParaRPr>
                    </a:p>
                  </a:txBody>
                  <a:tcPr marL="44960" marR="44960" marT="0" marB="0" anchor="ctr"/>
                </a:tc>
              </a:tr>
              <a:tr h="244260">
                <a:tc>
                  <a:txBody>
                    <a:bodyPr/>
                    <a:lstStyle/>
                    <a:p>
                      <a:pPr algn="ctr">
                        <a:lnSpc>
                          <a:spcPct val="107000"/>
                        </a:lnSpc>
                        <a:spcAft>
                          <a:spcPts val="0"/>
                        </a:spcAft>
                      </a:pPr>
                      <a:r>
                        <a:rPr lang="mn-MN" sz="1100">
                          <a:effectLst/>
                        </a:rPr>
                        <a:t>4</a:t>
                      </a:r>
                      <a:endParaRPr lang="en-US" sz="110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n-MN" sz="1000" dirty="0" smtClean="0">
                          <a:solidFill>
                            <a:srgbClr val="002060"/>
                          </a:solidFill>
                          <a:latin typeface="Arial" pitchFamily="34" charset="0"/>
                          <a:cs typeface="Arial" pitchFamily="34" charset="0"/>
                        </a:rPr>
                        <a:t>Хангайн бүсийн төв Хархорин</a:t>
                      </a:r>
                      <a:endParaRPr lang="en-US" sz="1000" dirty="0" smtClean="0">
                        <a:solidFill>
                          <a:srgbClr val="002060"/>
                        </a:solidFill>
                        <a:latin typeface="Arial" pitchFamily="34" charset="0"/>
                        <a:cs typeface="Arial" pitchFamily="34" charset="0"/>
                      </a:endParaRPr>
                    </a:p>
                  </a:txBody>
                  <a:tcPr marL="68580" marR="68580" marT="0" marB="0"/>
                </a:tc>
                <a:tc>
                  <a:txBody>
                    <a:bodyPr/>
                    <a:lstStyle/>
                    <a:p>
                      <a:pPr algn="ctr"/>
                      <a:r>
                        <a:rPr lang="mn-MN" sz="1000" dirty="0" smtClean="0">
                          <a:solidFill>
                            <a:srgbClr val="002060"/>
                          </a:solidFill>
                        </a:rPr>
                        <a:t>-</a:t>
                      </a:r>
                      <a:endParaRPr lang="en-US" sz="1000" dirty="0">
                        <a:solidFill>
                          <a:srgbClr val="002060"/>
                        </a:solidFill>
                      </a:endParaRPr>
                    </a:p>
                  </a:txBody>
                  <a:tcPr marL="68580" marR="68580" marT="0" marB="0"/>
                </a:tc>
              </a:tr>
              <a:tr h="511242">
                <a:tc>
                  <a:txBody>
                    <a:bodyPr/>
                    <a:lstStyle/>
                    <a:p>
                      <a:pPr algn="ctr">
                        <a:lnSpc>
                          <a:spcPct val="107000"/>
                        </a:lnSpc>
                        <a:spcAft>
                          <a:spcPts val="0"/>
                        </a:spcAft>
                      </a:pPr>
                      <a:r>
                        <a:rPr lang="mn-MN" sz="1100">
                          <a:effectLst/>
                        </a:rPr>
                        <a:t>5</a:t>
                      </a:r>
                      <a:endParaRPr lang="en-US" sz="1100">
                        <a:effectLst/>
                        <a:latin typeface="Calibri"/>
                        <a:ea typeface="Calibri"/>
                        <a:cs typeface="Times New Roman"/>
                      </a:endParaRPr>
                    </a:p>
                  </a:txBody>
                  <a:tcPr marL="68580" marR="68580" marT="0" marB="0"/>
                </a:tc>
                <a:tc>
                  <a:txBody>
                    <a:bodyPr/>
                    <a:lstStyle/>
                    <a:p>
                      <a:pPr algn="just">
                        <a:lnSpc>
                          <a:spcPct val="107000"/>
                        </a:lnSpc>
                        <a:spcAft>
                          <a:spcPts val="0"/>
                        </a:spcAft>
                      </a:pPr>
                      <a:r>
                        <a:rPr lang="mn-MN" sz="1050" dirty="0">
                          <a:solidFill>
                            <a:srgbClr val="002060"/>
                          </a:solidFill>
                          <a:effectLst/>
                          <a:latin typeface="Arial" pitchFamily="34" charset="0"/>
                          <a:cs typeface="Arial" pitchFamily="34" charset="0"/>
                        </a:rPr>
                        <a:t>Төвийн бүсийн тулгуур төв Зуунмод хотын хөгжлийн ерөнхий төлөвлөгөө</a:t>
                      </a:r>
                      <a:endParaRPr lang="en-US" sz="1050" dirty="0">
                        <a:solidFill>
                          <a:srgbClr val="002060"/>
                        </a:solidFill>
                        <a:effectLst/>
                        <a:latin typeface="Arial" pitchFamily="34" charset="0"/>
                        <a:ea typeface="Calibri"/>
                        <a:cs typeface="Arial" pitchFamily="34" charset="0"/>
                      </a:endParaRPr>
                    </a:p>
                  </a:txBody>
                  <a:tcPr marL="68580" marR="68580" marT="0" marB="0"/>
                </a:tc>
                <a:tc>
                  <a:txBody>
                    <a:bodyPr/>
                    <a:lstStyle/>
                    <a:p>
                      <a:pPr algn="just">
                        <a:lnSpc>
                          <a:spcPct val="107000"/>
                        </a:lnSpc>
                        <a:spcAft>
                          <a:spcPts val="0"/>
                        </a:spcAft>
                      </a:pPr>
                      <a:r>
                        <a:rPr lang="mn-MN" sz="1050" dirty="0">
                          <a:solidFill>
                            <a:srgbClr val="002060"/>
                          </a:solidFill>
                          <a:effectLst/>
                          <a:latin typeface="Arial" pitchFamily="34" charset="0"/>
                          <a:cs typeface="Arial" pitchFamily="34" charset="0"/>
                        </a:rPr>
                        <a:t>ЗГ-ын 2019 оны 01 дүгэр сарын 16-ны өдрийн 30 дугаар </a:t>
                      </a:r>
                      <a:r>
                        <a:rPr lang="mn-MN" sz="1050" dirty="0" smtClean="0">
                          <a:solidFill>
                            <a:srgbClr val="002060"/>
                          </a:solidFill>
                          <a:effectLst/>
                          <a:latin typeface="Arial" pitchFamily="34" charset="0"/>
                          <a:cs typeface="Arial" pitchFamily="34" charset="0"/>
                        </a:rPr>
                        <a:t>тогтоолоор батлагдсан</a:t>
                      </a:r>
                      <a:endParaRPr lang="en-US" sz="1050" dirty="0">
                        <a:solidFill>
                          <a:srgbClr val="002060"/>
                        </a:solidFill>
                        <a:effectLst/>
                        <a:latin typeface="Arial" pitchFamily="34" charset="0"/>
                        <a:ea typeface="Calibri"/>
                        <a:cs typeface="Arial" pitchFamily="34" charset="0"/>
                      </a:endParaRPr>
                    </a:p>
                  </a:txBody>
                  <a:tcPr marL="68580" marR="68580" marT="0" marB="0"/>
                </a:tc>
              </a:tr>
              <a:tr h="329559">
                <a:tc>
                  <a:txBody>
                    <a:bodyPr/>
                    <a:lstStyle/>
                    <a:p>
                      <a:pPr algn="ctr">
                        <a:lnSpc>
                          <a:spcPct val="107000"/>
                        </a:lnSpc>
                        <a:spcAft>
                          <a:spcPts val="0"/>
                        </a:spcAft>
                      </a:pPr>
                      <a:r>
                        <a:rPr lang="mn-MN" sz="1100" dirty="0" smtClean="0">
                          <a:effectLst/>
                          <a:latin typeface="Calibri"/>
                          <a:ea typeface="Calibri"/>
                          <a:cs typeface="Times New Roman"/>
                        </a:rPr>
                        <a:t>6</a:t>
                      </a:r>
                      <a:endParaRPr lang="en-US" sz="1100" dirty="0">
                        <a:effectLst/>
                        <a:latin typeface="Calibri"/>
                        <a:ea typeface="Calibri"/>
                        <a:cs typeface="Times New Roman"/>
                      </a:endParaRPr>
                    </a:p>
                  </a:txBody>
                  <a:tcPr marL="68580" marR="68580" marT="0" marB="0"/>
                </a:tc>
                <a:tc>
                  <a:txBody>
                    <a:bodyPr/>
                    <a:lstStyle/>
                    <a:p>
                      <a:r>
                        <a:rPr lang="mn-MN" sz="1050" dirty="0" smtClean="0">
                          <a:solidFill>
                            <a:srgbClr val="002060"/>
                          </a:solidFill>
                          <a:latin typeface="Arial" pitchFamily="34" charset="0"/>
                          <a:cs typeface="Arial" pitchFamily="34" charset="0"/>
                        </a:rPr>
                        <a:t>Төвийн бүсийн төв Дархан</a:t>
                      </a:r>
                      <a:r>
                        <a:rPr lang="mn-MN" sz="1050" baseline="0" dirty="0" smtClean="0">
                          <a:solidFill>
                            <a:srgbClr val="002060"/>
                          </a:solidFill>
                          <a:latin typeface="Arial" pitchFamily="34" charset="0"/>
                          <a:cs typeface="Arial" pitchFamily="34" charset="0"/>
                        </a:rPr>
                        <a:t> хотын хөгжлийн ерөнхий төлөвлөгөө</a:t>
                      </a:r>
                      <a:endParaRPr lang="en-US" sz="1050" dirty="0">
                        <a:solidFill>
                          <a:srgbClr val="002060"/>
                        </a:solidFill>
                        <a:latin typeface="Arial" pitchFamily="34" charset="0"/>
                        <a:cs typeface="Arial" pitchFamily="34" charset="0"/>
                      </a:endParaRPr>
                    </a:p>
                  </a:txBody>
                  <a:tcPr marL="44960" marR="4496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mn-MN" sz="1050" dirty="0" smtClean="0">
                          <a:solidFill>
                            <a:srgbClr val="002060"/>
                          </a:solidFill>
                          <a:effectLst/>
                          <a:latin typeface="Arial" pitchFamily="34" charset="0"/>
                          <a:cs typeface="Arial" pitchFamily="34" charset="0"/>
                        </a:rPr>
                        <a:t>Хөгжлийн ерөнхий төлөвлөгөө </a:t>
                      </a:r>
                      <a:r>
                        <a:rPr lang="mn-MN" sz="1050" dirty="0" smtClean="0">
                          <a:solidFill>
                            <a:srgbClr val="002060"/>
                          </a:solidFill>
                          <a:effectLst/>
                          <a:latin typeface="Arial" pitchFamily="34" charset="0"/>
                          <a:cs typeface="Arial" pitchFamily="34" charset="0"/>
                        </a:rPr>
                        <a:t>боловсруулагдаж </a:t>
                      </a:r>
                      <a:r>
                        <a:rPr lang="mn-MN" sz="1050" dirty="0" smtClean="0">
                          <a:solidFill>
                            <a:srgbClr val="002060"/>
                          </a:solidFill>
                          <a:effectLst/>
                          <a:latin typeface="Arial" pitchFamily="34" charset="0"/>
                          <a:cs typeface="Arial" pitchFamily="34" charset="0"/>
                        </a:rPr>
                        <a:t>байна. </a:t>
                      </a:r>
                      <a:endParaRPr lang="en-US" sz="1050" dirty="0" smtClean="0">
                        <a:solidFill>
                          <a:srgbClr val="002060"/>
                        </a:solidFill>
                        <a:effectLst/>
                        <a:latin typeface="Arial" pitchFamily="34" charset="0"/>
                        <a:ea typeface="Calibri"/>
                        <a:cs typeface="Arial" pitchFamily="34" charset="0"/>
                      </a:endParaRPr>
                    </a:p>
                  </a:txBody>
                  <a:tcPr marL="44960" marR="44960" marT="0" marB="0" anchor="ctr"/>
                </a:tc>
              </a:tr>
              <a:tr h="352576">
                <a:tc>
                  <a:txBody>
                    <a:bodyPr/>
                    <a:lstStyle/>
                    <a:p>
                      <a:pPr algn="ctr">
                        <a:lnSpc>
                          <a:spcPct val="107000"/>
                        </a:lnSpc>
                        <a:spcAft>
                          <a:spcPts val="0"/>
                        </a:spcAft>
                      </a:pPr>
                      <a:r>
                        <a:rPr lang="mn-MN" sz="1100" dirty="0" smtClean="0">
                          <a:effectLst/>
                          <a:latin typeface="Calibri"/>
                          <a:ea typeface="Calibri"/>
                          <a:cs typeface="Times New Roman"/>
                        </a:rPr>
                        <a:t>7</a:t>
                      </a:r>
                      <a:endParaRPr lang="en-US"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mn-MN" sz="1050" dirty="0">
                          <a:solidFill>
                            <a:srgbClr val="002060"/>
                          </a:solidFill>
                          <a:effectLst/>
                          <a:latin typeface="Arial" pitchFamily="34" charset="0"/>
                          <a:cs typeface="Arial" pitchFamily="34" charset="0"/>
                        </a:rPr>
                        <a:t>Зүүн бүсийн тулгуур төв Чойбалсан хотын хөгжлийн ерөнхий төлөвлөгөө </a:t>
                      </a:r>
                      <a:endParaRPr lang="en-US" sz="1050" dirty="0">
                        <a:solidFill>
                          <a:srgbClr val="002060"/>
                        </a:solidFill>
                        <a:effectLst/>
                        <a:latin typeface="Arial" pitchFamily="34" charset="0"/>
                        <a:ea typeface="Calibri"/>
                        <a:cs typeface="Arial" pitchFamily="34" charset="0"/>
                      </a:endParaRPr>
                    </a:p>
                  </a:txBody>
                  <a:tcPr marL="68580" marR="68580" marT="0" marB="0"/>
                </a:tc>
                <a:tc>
                  <a:txBody>
                    <a:bodyPr/>
                    <a:lstStyle/>
                    <a:p>
                      <a:pPr algn="just">
                        <a:lnSpc>
                          <a:spcPct val="107000"/>
                        </a:lnSpc>
                        <a:spcAft>
                          <a:spcPts val="0"/>
                        </a:spcAft>
                      </a:pPr>
                      <a:r>
                        <a:rPr lang="mn-MN" sz="1050" dirty="0">
                          <a:solidFill>
                            <a:srgbClr val="002060"/>
                          </a:solidFill>
                          <a:effectLst/>
                          <a:latin typeface="Arial" pitchFamily="34" charset="0"/>
                          <a:cs typeface="Arial" pitchFamily="34" charset="0"/>
                        </a:rPr>
                        <a:t>ЗГ-ын 2017 оны 347 дугаар </a:t>
                      </a:r>
                      <a:r>
                        <a:rPr lang="mn-MN" sz="1050" dirty="0" smtClean="0">
                          <a:solidFill>
                            <a:srgbClr val="002060"/>
                          </a:solidFill>
                          <a:effectLst/>
                          <a:latin typeface="Arial" pitchFamily="34" charset="0"/>
                          <a:cs typeface="Arial" pitchFamily="34" charset="0"/>
                        </a:rPr>
                        <a:t>тогтоолоор батлагдсан</a:t>
                      </a:r>
                      <a:endParaRPr lang="en-US" sz="1050" dirty="0">
                        <a:solidFill>
                          <a:srgbClr val="002060"/>
                        </a:solidFill>
                        <a:effectLst/>
                        <a:latin typeface="Arial" pitchFamily="34" charset="0"/>
                        <a:ea typeface="Calibri"/>
                        <a:cs typeface="Arial" pitchFamily="34" charset="0"/>
                      </a:endParaRPr>
                    </a:p>
                  </a:txBody>
                  <a:tcPr marL="68580" marR="68580" marT="0" marB="0"/>
                </a:tc>
              </a:tr>
              <a:tr h="352576">
                <a:tc>
                  <a:txBody>
                    <a:bodyPr/>
                    <a:lstStyle/>
                    <a:p>
                      <a:pPr algn="ctr">
                        <a:lnSpc>
                          <a:spcPct val="107000"/>
                        </a:lnSpc>
                        <a:spcAft>
                          <a:spcPts val="0"/>
                        </a:spcAft>
                      </a:pPr>
                      <a:r>
                        <a:rPr lang="mn-MN" sz="1100" dirty="0" smtClean="0">
                          <a:effectLst/>
                          <a:latin typeface="Calibri"/>
                          <a:ea typeface="Calibri"/>
                          <a:cs typeface="Times New Roman"/>
                        </a:rPr>
                        <a:t>8</a:t>
                      </a:r>
                      <a:endParaRPr lang="en-US" sz="1100" dirty="0">
                        <a:effectLst/>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mn-MN" sz="1050" dirty="0" smtClean="0">
                          <a:solidFill>
                            <a:srgbClr val="002060"/>
                          </a:solidFill>
                          <a:effectLst/>
                          <a:latin typeface="Arial" pitchFamily="34" charset="0"/>
                          <a:cs typeface="Arial" pitchFamily="34" charset="0"/>
                        </a:rPr>
                        <a:t>Зүүн бүсийн төв Өндөрхаан хотын хотын хөгжлийн ерөнхий төлөвлөгөө</a:t>
                      </a:r>
                      <a:endParaRPr lang="en-US" sz="1050" dirty="0" smtClean="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mn-MN" sz="1050" dirty="0" smtClean="0">
                          <a:solidFill>
                            <a:srgbClr val="002060"/>
                          </a:solidFill>
                          <a:effectLst/>
                          <a:latin typeface="Arial" pitchFamily="34" charset="0"/>
                          <a:cs typeface="Arial" pitchFamily="34" charset="0"/>
                        </a:rPr>
                        <a:t>Хөгжлийн </a:t>
                      </a:r>
                      <a:r>
                        <a:rPr lang="mn-MN" sz="1050" dirty="0">
                          <a:solidFill>
                            <a:srgbClr val="002060"/>
                          </a:solidFill>
                          <a:effectLst/>
                          <a:latin typeface="Arial" pitchFamily="34" charset="0"/>
                          <a:cs typeface="Arial" pitchFamily="34" charset="0"/>
                        </a:rPr>
                        <a:t>ерөнхий төлөвлөгөө </a:t>
                      </a:r>
                      <a:r>
                        <a:rPr lang="mn-MN" sz="1050" dirty="0" smtClean="0">
                          <a:solidFill>
                            <a:srgbClr val="002060"/>
                          </a:solidFill>
                          <a:effectLst/>
                          <a:latin typeface="Arial" pitchFamily="34" charset="0"/>
                          <a:cs typeface="Arial" pitchFamily="34" charset="0"/>
                        </a:rPr>
                        <a:t>боловсруулагдаж </a:t>
                      </a:r>
                      <a:r>
                        <a:rPr lang="mn-MN" sz="1050" dirty="0">
                          <a:solidFill>
                            <a:srgbClr val="002060"/>
                          </a:solidFill>
                          <a:effectLst/>
                          <a:latin typeface="Arial" pitchFamily="34" charset="0"/>
                          <a:cs typeface="Arial" pitchFamily="34" charset="0"/>
                        </a:rPr>
                        <a:t>байна. </a:t>
                      </a:r>
                      <a:endParaRPr lang="en-US" sz="1050" dirty="0">
                        <a:solidFill>
                          <a:srgbClr val="002060"/>
                        </a:solidFill>
                        <a:effectLst/>
                        <a:latin typeface="Arial" pitchFamily="34" charset="0"/>
                        <a:ea typeface="Calibri"/>
                        <a:cs typeface="Arial" pitchFamily="34" charset="0"/>
                      </a:endParaRPr>
                    </a:p>
                  </a:txBody>
                  <a:tcPr marL="44960" marR="44960" marT="0" marB="0" anchor="ctr"/>
                </a:tc>
              </a:tr>
              <a:tr h="705151">
                <a:tc>
                  <a:txBody>
                    <a:bodyPr/>
                    <a:lstStyle/>
                    <a:p>
                      <a:pPr algn="ctr">
                        <a:lnSpc>
                          <a:spcPct val="107000"/>
                        </a:lnSpc>
                        <a:spcAft>
                          <a:spcPts val="0"/>
                        </a:spcAft>
                      </a:pPr>
                      <a:r>
                        <a:rPr lang="mn-MN" sz="1100" dirty="0" smtClean="0">
                          <a:effectLst/>
                          <a:latin typeface="Calibri"/>
                          <a:ea typeface="Calibri"/>
                          <a:cs typeface="Times New Roman"/>
                        </a:rPr>
                        <a:t>9</a:t>
                      </a:r>
                      <a:endParaRPr lang="en-US"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mn-MN" sz="1050" dirty="0">
                          <a:solidFill>
                            <a:srgbClr val="002060"/>
                          </a:solidFill>
                          <a:effectLst/>
                          <a:latin typeface="Arial" pitchFamily="34" charset="0"/>
                          <a:cs typeface="Arial" pitchFamily="34" charset="0"/>
                        </a:rPr>
                        <a:t>Стратегийн ач холбогдол бүхий ашигт малтмалыг орд газрыг түшиглэн хөгжих “Багануур хотын хөгжлийн ерөнхий төлөвлөгөө” </a:t>
                      </a:r>
                      <a:endParaRPr lang="en-US" sz="1050" dirty="0">
                        <a:solidFill>
                          <a:srgbClr val="002060"/>
                        </a:solidFill>
                        <a:effectLst/>
                        <a:latin typeface="Arial" pitchFamily="34" charset="0"/>
                        <a:ea typeface="Calibri"/>
                        <a:cs typeface="Arial" pitchFamily="34" charset="0"/>
                      </a:endParaRPr>
                    </a:p>
                  </a:txBody>
                  <a:tcPr marL="68580" marR="68580" marT="0" marB="0"/>
                </a:tc>
                <a:tc>
                  <a:txBody>
                    <a:bodyPr/>
                    <a:lstStyle/>
                    <a:p>
                      <a:pPr algn="just">
                        <a:lnSpc>
                          <a:spcPct val="107000"/>
                        </a:lnSpc>
                        <a:spcAft>
                          <a:spcPts val="0"/>
                        </a:spcAft>
                      </a:pPr>
                      <a:endParaRPr lang="mn-MN" sz="1050" dirty="0" smtClean="0">
                        <a:solidFill>
                          <a:srgbClr val="002060"/>
                        </a:solidFill>
                        <a:effectLst/>
                        <a:latin typeface="Arial" pitchFamily="34" charset="0"/>
                        <a:cs typeface="Arial" pitchFamily="34" charset="0"/>
                      </a:endParaRPr>
                    </a:p>
                    <a:p>
                      <a:pPr algn="just">
                        <a:lnSpc>
                          <a:spcPct val="107000"/>
                        </a:lnSpc>
                        <a:spcAft>
                          <a:spcPts val="0"/>
                        </a:spcAft>
                      </a:pPr>
                      <a:r>
                        <a:rPr lang="mn-MN" sz="1050" dirty="0" smtClean="0">
                          <a:solidFill>
                            <a:srgbClr val="002060"/>
                          </a:solidFill>
                          <a:effectLst/>
                          <a:latin typeface="Arial" pitchFamily="34" charset="0"/>
                          <a:cs typeface="Arial" pitchFamily="34" charset="0"/>
                        </a:rPr>
                        <a:t>ЗГ-ын </a:t>
                      </a:r>
                      <a:r>
                        <a:rPr lang="mn-MN" sz="1050" dirty="0">
                          <a:solidFill>
                            <a:srgbClr val="002060"/>
                          </a:solidFill>
                          <a:effectLst/>
                          <a:latin typeface="Arial" pitchFamily="34" charset="0"/>
                          <a:cs typeface="Arial" pitchFamily="34" charset="0"/>
                        </a:rPr>
                        <a:t>2017 оны 347 дугаар </a:t>
                      </a:r>
                      <a:r>
                        <a:rPr lang="mn-MN" sz="1050" dirty="0" smtClean="0">
                          <a:solidFill>
                            <a:srgbClr val="002060"/>
                          </a:solidFill>
                          <a:effectLst/>
                          <a:latin typeface="Arial" pitchFamily="34" charset="0"/>
                          <a:cs typeface="Arial" pitchFamily="34" charset="0"/>
                        </a:rPr>
                        <a:t>тогтоолоор батлагдсан</a:t>
                      </a:r>
                      <a:endParaRPr lang="en-US" sz="1050" dirty="0">
                        <a:solidFill>
                          <a:srgbClr val="002060"/>
                        </a:solidFill>
                        <a:effectLst/>
                        <a:latin typeface="Arial" pitchFamily="34" charset="0"/>
                        <a:ea typeface="Calibri"/>
                        <a:cs typeface="Arial" pitchFamily="34" charset="0"/>
                      </a:endParaRPr>
                    </a:p>
                  </a:txBody>
                  <a:tcPr marL="68580" marR="68580" marT="0" marB="0"/>
                </a:tc>
              </a:tr>
              <a:tr h="528864">
                <a:tc>
                  <a:txBody>
                    <a:bodyPr/>
                    <a:lstStyle/>
                    <a:p>
                      <a:pPr algn="ctr">
                        <a:lnSpc>
                          <a:spcPct val="107000"/>
                        </a:lnSpc>
                        <a:spcAft>
                          <a:spcPts val="0"/>
                        </a:spcAft>
                      </a:pPr>
                      <a:r>
                        <a:rPr lang="mn-MN" sz="1100" dirty="0" smtClean="0">
                          <a:effectLst/>
                          <a:latin typeface="Calibri"/>
                          <a:ea typeface="Calibri"/>
                          <a:cs typeface="Times New Roman"/>
                        </a:rPr>
                        <a:t>10</a:t>
                      </a:r>
                      <a:endParaRPr lang="en-US" sz="11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mn-MN" sz="1050" dirty="0">
                          <a:solidFill>
                            <a:srgbClr val="002060"/>
                          </a:solidFill>
                          <a:effectLst/>
                          <a:latin typeface="Arial" pitchFamily="34" charset="0"/>
                          <a:cs typeface="Arial" pitchFamily="34" charset="0"/>
                        </a:rPr>
                        <a:t>Олон улсын нисэх онгоцны шинэ буудлыг даган бий болох шинэ хот /Аэросити/-ын хөгжлийн ерөнхий төлөвлөгөө </a:t>
                      </a:r>
                      <a:endParaRPr lang="en-US" sz="1050" dirty="0">
                        <a:solidFill>
                          <a:srgbClr val="002060"/>
                        </a:solidFill>
                        <a:effectLst/>
                        <a:latin typeface="Arial" pitchFamily="34" charset="0"/>
                        <a:ea typeface="Calibri"/>
                        <a:cs typeface="Arial" pitchFamily="34" charset="0"/>
                      </a:endParaRPr>
                    </a:p>
                  </a:txBody>
                  <a:tcPr marL="68580" marR="68580" marT="0" marB="0"/>
                </a:tc>
                <a:tc>
                  <a:txBody>
                    <a:bodyPr/>
                    <a:lstStyle/>
                    <a:p>
                      <a:pPr algn="just">
                        <a:lnSpc>
                          <a:spcPct val="107000"/>
                        </a:lnSpc>
                        <a:spcAft>
                          <a:spcPts val="0"/>
                        </a:spcAft>
                      </a:pPr>
                      <a:r>
                        <a:rPr lang="mn-MN" sz="1050" dirty="0">
                          <a:solidFill>
                            <a:srgbClr val="002060"/>
                          </a:solidFill>
                          <a:effectLst/>
                          <a:latin typeface="Arial" pitchFamily="34" charset="0"/>
                          <a:cs typeface="Arial" pitchFamily="34" charset="0"/>
                        </a:rPr>
                        <a:t>ЗГ-ын 2019 оны 01 дүгэр сарын 16-ны өдрийн 29 дүгээр </a:t>
                      </a:r>
                      <a:r>
                        <a:rPr lang="mn-MN" sz="1050" dirty="0" smtClean="0">
                          <a:solidFill>
                            <a:srgbClr val="002060"/>
                          </a:solidFill>
                          <a:effectLst/>
                          <a:latin typeface="Arial" pitchFamily="34" charset="0"/>
                          <a:cs typeface="Arial" pitchFamily="34" charset="0"/>
                        </a:rPr>
                        <a:t>тогтоолоор батлагдсан</a:t>
                      </a:r>
                      <a:endParaRPr lang="en-US" sz="1050" dirty="0">
                        <a:solidFill>
                          <a:srgbClr val="002060"/>
                        </a:solidFill>
                        <a:effectLst/>
                        <a:latin typeface="Arial" pitchFamily="34" charset="0"/>
                        <a:ea typeface="Calibri"/>
                        <a:cs typeface="Arial" pitchFamily="34" charset="0"/>
                      </a:endParaRPr>
                    </a:p>
                  </a:txBody>
                  <a:tcPr marL="68580" marR="68580" marT="0" marB="0"/>
                </a:tc>
              </a:tr>
              <a:tr h="516047">
                <a:tc>
                  <a:txBody>
                    <a:bodyPr/>
                    <a:lstStyle/>
                    <a:p>
                      <a:r>
                        <a:rPr lang="mn-MN" sz="1000" dirty="0" smtClean="0">
                          <a:latin typeface="Arial" pitchFamily="34" charset="0"/>
                          <a:cs typeface="Arial" pitchFamily="34" charset="0"/>
                        </a:rPr>
                        <a:t>11</a:t>
                      </a:r>
                      <a:endParaRPr lang="en-US" sz="1000" dirty="0">
                        <a:latin typeface="Arial" pitchFamily="34" charset="0"/>
                        <a:cs typeface="Arial" pitchFamily="34" charset="0"/>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mn-MN" sz="1050" dirty="0" smtClean="0">
                          <a:solidFill>
                            <a:srgbClr val="002060"/>
                          </a:solidFill>
                          <a:effectLst/>
                          <a:latin typeface="Arial" pitchFamily="34" charset="0"/>
                          <a:ea typeface="Calibri"/>
                          <a:cs typeface="Arial" pitchFamily="34" charset="0"/>
                        </a:rPr>
                        <a:t>Нийслэл Улаанбаатар хотыг</a:t>
                      </a:r>
                      <a:r>
                        <a:rPr lang="mn-MN" sz="1050" baseline="0" dirty="0" smtClean="0">
                          <a:solidFill>
                            <a:srgbClr val="002060"/>
                          </a:solidFill>
                          <a:effectLst/>
                          <a:latin typeface="Arial" pitchFamily="34" charset="0"/>
                          <a:ea typeface="Calibri"/>
                          <a:cs typeface="Arial" pitchFamily="34" charset="0"/>
                        </a:rPr>
                        <a:t> 2040 он хүртэл хөгжүүлэх ерөнхий төлөвлөгөө. Одоогийн байдлаар к</a:t>
                      </a:r>
                      <a:r>
                        <a:rPr lang="mn-MN" sz="1050" dirty="0" smtClean="0">
                          <a:solidFill>
                            <a:srgbClr val="002060"/>
                          </a:solidFill>
                          <a:effectLst/>
                          <a:latin typeface="Arial" pitchFamily="34" charset="0"/>
                          <a:ea typeface="Calibri"/>
                          <a:cs typeface="Arial" pitchFamily="34" charset="0"/>
                        </a:rPr>
                        <a:t>онцепци</a:t>
                      </a:r>
                      <a:r>
                        <a:rPr lang="mn-MN" sz="1050" baseline="0" dirty="0" smtClean="0">
                          <a:solidFill>
                            <a:srgbClr val="002060"/>
                          </a:solidFill>
                          <a:effectLst/>
                          <a:latin typeface="Arial" pitchFamily="34" charset="0"/>
                          <a:ea typeface="Calibri"/>
                          <a:cs typeface="Arial" pitchFamily="34" charset="0"/>
                        </a:rPr>
                        <a:t> боловсруулагдсан, хөгжлийн ерөнхий төлөвлөгөө боловсруулахаар ажиллаж байна</a:t>
                      </a:r>
                      <a:endParaRPr lang="en-US" sz="1050" dirty="0" smtClean="0">
                        <a:solidFill>
                          <a:srgbClr val="002060"/>
                        </a:solidFill>
                        <a:effectLst/>
                        <a:latin typeface="Arial" pitchFamily="34" charset="0"/>
                        <a:ea typeface="Calibri"/>
                        <a:cs typeface="Arial" pitchFamily="34" charset="0"/>
                      </a:endParaRPr>
                    </a:p>
                    <a:p>
                      <a:pPr algn="just">
                        <a:lnSpc>
                          <a:spcPct val="107000"/>
                        </a:lnSpc>
                        <a:spcAft>
                          <a:spcPts val="0"/>
                        </a:spcAft>
                      </a:pPr>
                      <a:endParaRPr lang="en-US" sz="1050" dirty="0">
                        <a:solidFill>
                          <a:srgbClr val="002060"/>
                        </a:solidFill>
                        <a:effectLst/>
                        <a:latin typeface="Arial" pitchFamily="34" charset="0"/>
                        <a:ea typeface="Calibri"/>
                        <a:cs typeface="Arial" pitchFamily="34" charset="0"/>
                      </a:endParaRPr>
                    </a:p>
                  </a:txBody>
                  <a:tcPr marL="68580" marR="68580" marT="0" marB="0"/>
                </a:tc>
                <a:tc>
                  <a:txBody>
                    <a:bodyPr/>
                    <a:lstStyle/>
                    <a:p>
                      <a:pPr algn="just">
                        <a:lnSpc>
                          <a:spcPct val="107000"/>
                        </a:lnSpc>
                        <a:spcAft>
                          <a:spcPts val="0"/>
                        </a:spcAft>
                      </a:pPr>
                      <a:r>
                        <a:rPr lang="mn-MN" sz="1050" dirty="0" smtClean="0">
                          <a:solidFill>
                            <a:srgbClr val="002060"/>
                          </a:solidFill>
                          <a:effectLst/>
                          <a:latin typeface="Arial" pitchFamily="34" charset="0"/>
                          <a:ea typeface="Calibri"/>
                          <a:cs typeface="Arial" pitchFamily="34" charset="0"/>
                        </a:rPr>
                        <a:t>Улаанбатаар хотыг 2020</a:t>
                      </a:r>
                      <a:r>
                        <a:rPr lang="mn-MN" sz="1050" baseline="0" dirty="0" smtClean="0">
                          <a:solidFill>
                            <a:srgbClr val="002060"/>
                          </a:solidFill>
                          <a:effectLst/>
                          <a:latin typeface="Arial" pitchFamily="34" charset="0"/>
                          <a:ea typeface="Calibri"/>
                          <a:cs typeface="Arial" pitchFamily="34" charset="0"/>
                        </a:rPr>
                        <a:t> он хүртлэх хөгжлийн ерөнхий төлөвлөгөө, 2030 он хүртлэх хөгжлий чиг хандлага УИХ-ын 2013 оны 23-р тогтоолоор баталсан</a:t>
                      </a:r>
                      <a:endParaRPr lang="mn-MN" sz="1050" dirty="0" smtClean="0">
                        <a:solidFill>
                          <a:srgbClr val="002060"/>
                        </a:solidFill>
                        <a:effectLst/>
                        <a:latin typeface="Arial" pitchFamily="34" charset="0"/>
                        <a:ea typeface="Calibri"/>
                        <a:cs typeface="Arial" pitchFamily="34" charset="0"/>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412423293"/>
              </p:ext>
            </p:extLst>
          </p:nvPr>
        </p:nvGraphicFramePr>
        <p:xfrm>
          <a:off x="6424293" y="1026160"/>
          <a:ext cx="5597131" cy="5361779"/>
        </p:xfrm>
        <a:graphic>
          <a:graphicData uri="http://schemas.openxmlformats.org/drawingml/2006/table">
            <a:tbl>
              <a:tblPr firstRow="1" firstCol="1" bandRow="1">
                <a:tableStyleId>{5C22544A-7EE6-4342-B048-85BDC9FD1C3A}</a:tableStyleId>
              </a:tblPr>
              <a:tblGrid>
                <a:gridCol w="300180"/>
                <a:gridCol w="1486545"/>
                <a:gridCol w="3810406"/>
              </a:tblGrid>
              <a:tr h="499877">
                <a:tc gridSpan="3">
                  <a:txBody>
                    <a:bodyPr/>
                    <a:lstStyle/>
                    <a:p>
                      <a:pPr algn="ctr">
                        <a:lnSpc>
                          <a:spcPct val="107000"/>
                        </a:lnSpc>
                        <a:spcAft>
                          <a:spcPts val="0"/>
                        </a:spcAft>
                      </a:pPr>
                      <a:r>
                        <a:rPr lang="mn-MN" sz="700" dirty="0">
                          <a:effectLst/>
                        </a:rPr>
                        <a:t> </a:t>
                      </a:r>
                      <a:endParaRPr lang="en-US" sz="700" dirty="0">
                        <a:effectLst/>
                      </a:endParaRPr>
                    </a:p>
                    <a:p>
                      <a:pPr algn="ctr">
                        <a:lnSpc>
                          <a:spcPct val="107000"/>
                        </a:lnSpc>
                        <a:spcAft>
                          <a:spcPts val="0"/>
                        </a:spcAft>
                      </a:pPr>
                      <a:r>
                        <a:rPr lang="mn-MN" sz="1100" dirty="0" smtClean="0">
                          <a:effectLst/>
                          <a:latin typeface="Arial" pitchFamily="34" charset="0"/>
                          <a:cs typeface="Arial" pitchFamily="34" charset="0"/>
                        </a:rPr>
                        <a:t>АЙМГИЙН</a:t>
                      </a:r>
                      <a:r>
                        <a:rPr lang="mn-MN" sz="1100" baseline="0" dirty="0" smtClean="0">
                          <a:effectLst/>
                          <a:latin typeface="Arial" pitchFamily="34" charset="0"/>
                          <a:cs typeface="Arial" pitchFamily="34" charset="0"/>
                        </a:rPr>
                        <a:t> ИТХ-ААР БАТЛАГДСАН</a:t>
                      </a:r>
                      <a:r>
                        <a:rPr lang="mn-MN" sz="1100" dirty="0">
                          <a:effectLst/>
                          <a:latin typeface="Arial" pitchFamily="34" charset="0"/>
                          <a:cs typeface="Arial" pitchFamily="34" charset="0"/>
                        </a:rPr>
                        <a:t> </a:t>
                      </a:r>
                      <a:endParaRPr lang="en-US" sz="1100" dirty="0">
                        <a:effectLst/>
                        <a:latin typeface="Arial" pitchFamily="34" charset="0"/>
                        <a:ea typeface="Calibri"/>
                        <a:cs typeface="Arial" pitchFamily="34" charset="0"/>
                      </a:endParaRPr>
                    </a:p>
                  </a:txBody>
                  <a:tcPr marL="44960" marR="44960" marT="0" marB="0"/>
                </a:tc>
                <a:tc hMerge="1">
                  <a:txBody>
                    <a:bodyPr/>
                    <a:lstStyle/>
                    <a:p>
                      <a:endParaRPr lang="en-US"/>
                    </a:p>
                  </a:txBody>
                  <a:tcPr/>
                </a:tc>
                <a:tc hMerge="1">
                  <a:txBody>
                    <a:bodyPr/>
                    <a:lstStyle/>
                    <a:p>
                      <a:endParaRPr lang="en-US"/>
                    </a:p>
                  </a:txBody>
                  <a:tcPr/>
                </a:tc>
              </a:tr>
              <a:tr h="335099">
                <a:tc>
                  <a:txBody>
                    <a:bodyPr/>
                    <a:lstStyle/>
                    <a:p>
                      <a:pPr algn="ctr">
                        <a:lnSpc>
                          <a:spcPct val="107000"/>
                        </a:lnSpc>
                        <a:spcAft>
                          <a:spcPts val="0"/>
                        </a:spcAft>
                      </a:pPr>
                      <a:r>
                        <a:rPr lang="mn-MN" sz="1050" dirty="0">
                          <a:effectLst/>
                          <a:latin typeface="Arial" pitchFamily="34" charset="0"/>
                          <a:cs typeface="Arial" pitchFamily="34" charset="0"/>
                        </a:rPr>
                        <a:t>1</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Говь-Сүмбэр</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en-US" sz="1000" dirty="0">
                          <a:solidFill>
                            <a:srgbClr val="002060"/>
                          </a:solidFill>
                          <a:effectLst/>
                          <a:latin typeface="Arial" pitchFamily="34" charset="0"/>
                          <a:cs typeface="Arial" pitchFamily="34" charset="0"/>
                        </a:rPr>
                        <a:t>АИТХ-</a:t>
                      </a:r>
                      <a:r>
                        <a:rPr lang="en-US" sz="1000" dirty="0" err="1">
                          <a:solidFill>
                            <a:srgbClr val="002060"/>
                          </a:solidFill>
                          <a:effectLst/>
                          <a:latin typeface="Arial" pitchFamily="34" charset="0"/>
                          <a:cs typeface="Arial" pitchFamily="34" charset="0"/>
                        </a:rPr>
                        <a:t>ын</a:t>
                      </a:r>
                      <a:r>
                        <a:rPr lang="en-US" sz="1000" dirty="0">
                          <a:solidFill>
                            <a:srgbClr val="002060"/>
                          </a:solidFill>
                          <a:effectLst/>
                          <a:latin typeface="Arial" pitchFamily="34" charset="0"/>
                          <a:cs typeface="Arial" pitchFamily="34" charset="0"/>
                        </a:rPr>
                        <a:t> 2014 </a:t>
                      </a:r>
                      <a:r>
                        <a:rPr lang="en-US" sz="1000" dirty="0" err="1">
                          <a:solidFill>
                            <a:srgbClr val="002060"/>
                          </a:solidFill>
                          <a:effectLst/>
                          <a:latin typeface="Arial" pitchFamily="34" charset="0"/>
                          <a:cs typeface="Arial" pitchFamily="34" charset="0"/>
                        </a:rPr>
                        <a:t>оны</a:t>
                      </a:r>
                      <a:r>
                        <a:rPr lang="en-US" sz="1000" dirty="0">
                          <a:solidFill>
                            <a:srgbClr val="002060"/>
                          </a:solidFill>
                          <a:effectLst/>
                          <a:latin typeface="Arial" pitchFamily="34" charset="0"/>
                          <a:cs typeface="Arial" pitchFamily="34" charset="0"/>
                        </a:rPr>
                        <a:t> 12 </a:t>
                      </a:r>
                      <a:r>
                        <a:rPr lang="en-US" sz="1000" dirty="0" err="1">
                          <a:solidFill>
                            <a:srgbClr val="002060"/>
                          </a:solidFill>
                          <a:effectLst/>
                          <a:latin typeface="Arial" pitchFamily="34" charset="0"/>
                          <a:cs typeface="Arial" pitchFamily="34" charset="0"/>
                        </a:rPr>
                        <a:t>дугаар</a:t>
                      </a:r>
                      <a:r>
                        <a:rPr lang="en-US" sz="1000" dirty="0">
                          <a:solidFill>
                            <a:srgbClr val="002060"/>
                          </a:solidFill>
                          <a:effectLst/>
                          <a:latin typeface="Arial" pitchFamily="34" charset="0"/>
                          <a:cs typeface="Arial" pitchFamily="34" charset="0"/>
                        </a:rPr>
                        <a:t> </a:t>
                      </a:r>
                      <a:r>
                        <a:rPr lang="en-US" sz="1000" dirty="0" err="1">
                          <a:solidFill>
                            <a:srgbClr val="002060"/>
                          </a:solidFill>
                          <a:effectLst/>
                          <a:latin typeface="Arial" pitchFamily="34" charset="0"/>
                          <a:cs typeface="Arial" pitchFamily="34" charset="0"/>
                        </a:rPr>
                        <a:t>сарын</a:t>
                      </a:r>
                      <a:r>
                        <a:rPr lang="en-US" sz="1000" dirty="0">
                          <a:solidFill>
                            <a:srgbClr val="002060"/>
                          </a:solidFill>
                          <a:effectLst/>
                          <a:latin typeface="Arial" pitchFamily="34" charset="0"/>
                          <a:cs typeface="Arial" pitchFamily="34" charset="0"/>
                        </a:rPr>
                        <a:t> 03-ны </a:t>
                      </a:r>
                      <a:r>
                        <a:rPr lang="en-US" sz="1000" dirty="0" err="1">
                          <a:solidFill>
                            <a:srgbClr val="002060"/>
                          </a:solidFill>
                          <a:effectLst/>
                          <a:latin typeface="Arial" pitchFamily="34" charset="0"/>
                          <a:cs typeface="Arial" pitchFamily="34" charset="0"/>
                        </a:rPr>
                        <a:t>өдрийн</a:t>
                      </a:r>
                      <a:r>
                        <a:rPr lang="en-US" sz="1000" dirty="0">
                          <a:solidFill>
                            <a:srgbClr val="002060"/>
                          </a:solidFill>
                          <a:effectLst/>
                          <a:latin typeface="Arial" pitchFamily="34" charset="0"/>
                          <a:cs typeface="Arial" pitchFamily="34" charset="0"/>
                        </a:rPr>
                        <a:t> №06 </a:t>
                      </a:r>
                      <a:r>
                        <a:rPr lang="en-US" sz="1000" dirty="0" err="1">
                          <a:solidFill>
                            <a:srgbClr val="002060"/>
                          </a:solidFill>
                          <a:effectLst/>
                          <a:latin typeface="Arial" pitchFamily="34" charset="0"/>
                          <a:cs typeface="Arial" pitchFamily="34" charset="0"/>
                        </a:rPr>
                        <a:t>дугаар</a:t>
                      </a:r>
                      <a:r>
                        <a:rPr lang="en-US" sz="1000" dirty="0">
                          <a:solidFill>
                            <a:srgbClr val="002060"/>
                          </a:solidFill>
                          <a:effectLst/>
                          <a:latin typeface="Arial" pitchFamily="34" charset="0"/>
                          <a:cs typeface="Arial" pitchFamily="34" charset="0"/>
                        </a:rPr>
                        <a:t> </a:t>
                      </a:r>
                      <a:r>
                        <a:rPr lang="en-US" sz="1000" dirty="0" err="1" smtClean="0">
                          <a:solidFill>
                            <a:srgbClr val="002060"/>
                          </a:solidFill>
                          <a:effectLst/>
                          <a:latin typeface="Arial" pitchFamily="34" charset="0"/>
                          <a:cs typeface="Arial" pitchFamily="34" charset="0"/>
                        </a:rPr>
                        <a:t>тогтоол</a:t>
                      </a:r>
                      <a:r>
                        <a:rPr lang="mn-MN" sz="1000" dirty="0" smtClean="0">
                          <a:solidFill>
                            <a:srgbClr val="002060"/>
                          </a:solidFill>
                          <a:effectLst/>
                          <a:latin typeface="Arial" pitchFamily="34" charset="0"/>
                          <a:cs typeface="Arial" pitchFamily="34" charset="0"/>
                        </a:rPr>
                        <a:t>оор баталсан</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335099">
                <a:tc>
                  <a:txBody>
                    <a:bodyPr/>
                    <a:lstStyle/>
                    <a:p>
                      <a:pPr algn="ctr">
                        <a:lnSpc>
                          <a:spcPct val="107000"/>
                        </a:lnSpc>
                        <a:spcAft>
                          <a:spcPts val="0"/>
                        </a:spcAft>
                      </a:pPr>
                      <a:r>
                        <a:rPr lang="mn-MN" sz="1050" dirty="0">
                          <a:effectLst/>
                          <a:latin typeface="Arial" pitchFamily="34" charset="0"/>
                          <a:cs typeface="Arial" pitchFamily="34" charset="0"/>
                        </a:rPr>
                        <a:t>2</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smtClean="0">
                          <a:solidFill>
                            <a:srgbClr val="002060"/>
                          </a:solidFill>
                          <a:effectLst/>
                          <a:latin typeface="Arial" pitchFamily="34" charset="0"/>
                          <a:cs typeface="Arial" pitchFamily="34" charset="0"/>
                        </a:rPr>
                        <a:t>Дорноговь</a:t>
                      </a:r>
                      <a:r>
                        <a:rPr lang="mn-MN" sz="1000" dirty="0" smtClean="0">
                          <a:solidFill>
                            <a:srgbClr val="002060"/>
                          </a:solidFill>
                          <a:effectLst/>
                          <a:latin typeface="Arial" pitchFamily="34" charset="0"/>
                          <a:cs typeface="Arial" pitchFamily="34" charset="0"/>
                        </a:rPr>
                        <a:t> 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en-US" sz="1000" dirty="0">
                          <a:solidFill>
                            <a:srgbClr val="002060"/>
                          </a:solidFill>
                          <a:effectLst/>
                          <a:latin typeface="Arial" pitchFamily="34" charset="0"/>
                          <a:cs typeface="Arial" pitchFamily="34" charset="0"/>
                        </a:rPr>
                        <a:t>АИТХ-</a:t>
                      </a:r>
                      <a:r>
                        <a:rPr lang="en-US" sz="1000" dirty="0" err="1">
                          <a:solidFill>
                            <a:srgbClr val="002060"/>
                          </a:solidFill>
                          <a:effectLst/>
                          <a:latin typeface="Arial" pitchFamily="34" charset="0"/>
                          <a:cs typeface="Arial" pitchFamily="34" charset="0"/>
                        </a:rPr>
                        <a:t>ын</a:t>
                      </a:r>
                      <a:r>
                        <a:rPr lang="en-US" sz="1000" dirty="0">
                          <a:solidFill>
                            <a:srgbClr val="002060"/>
                          </a:solidFill>
                          <a:effectLst/>
                          <a:latin typeface="Arial" pitchFamily="34" charset="0"/>
                          <a:cs typeface="Arial" pitchFamily="34" charset="0"/>
                        </a:rPr>
                        <a:t> 2013 </a:t>
                      </a:r>
                      <a:r>
                        <a:rPr lang="en-US" sz="1000" dirty="0" err="1">
                          <a:solidFill>
                            <a:srgbClr val="002060"/>
                          </a:solidFill>
                          <a:effectLst/>
                          <a:latin typeface="Arial" pitchFamily="34" charset="0"/>
                          <a:cs typeface="Arial" pitchFamily="34" charset="0"/>
                        </a:rPr>
                        <a:t>оны</a:t>
                      </a:r>
                      <a:r>
                        <a:rPr lang="en-US" sz="1000" dirty="0">
                          <a:solidFill>
                            <a:srgbClr val="002060"/>
                          </a:solidFill>
                          <a:effectLst/>
                          <a:latin typeface="Arial" pitchFamily="34" charset="0"/>
                          <a:cs typeface="Arial" pitchFamily="34" charset="0"/>
                        </a:rPr>
                        <a:t> 12 </a:t>
                      </a:r>
                      <a:r>
                        <a:rPr lang="en-US" sz="1000" dirty="0" err="1">
                          <a:solidFill>
                            <a:srgbClr val="002060"/>
                          </a:solidFill>
                          <a:effectLst/>
                          <a:latin typeface="Arial" pitchFamily="34" charset="0"/>
                          <a:cs typeface="Arial" pitchFamily="34" charset="0"/>
                        </a:rPr>
                        <a:t>дугаар</a:t>
                      </a:r>
                      <a:r>
                        <a:rPr lang="en-US" sz="1000" dirty="0">
                          <a:solidFill>
                            <a:srgbClr val="002060"/>
                          </a:solidFill>
                          <a:effectLst/>
                          <a:latin typeface="Arial" pitchFamily="34" charset="0"/>
                          <a:cs typeface="Arial" pitchFamily="34" charset="0"/>
                        </a:rPr>
                        <a:t> </a:t>
                      </a:r>
                      <a:r>
                        <a:rPr lang="en-US" sz="1000" dirty="0" err="1">
                          <a:solidFill>
                            <a:srgbClr val="002060"/>
                          </a:solidFill>
                          <a:effectLst/>
                          <a:latin typeface="Arial" pitchFamily="34" charset="0"/>
                          <a:cs typeface="Arial" pitchFamily="34" charset="0"/>
                        </a:rPr>
                        <a:t>сарын</a:t>
                      </a:r>
                      <a:r>
                        <a:rPr lang="en-US" sz="1000" dirty="0">
                          <a:solidFill>
                            <a:srgbClr val="002060"/>
                          </a:solidFill>
                          <a:effectLst/>
                          <a:latin typeface="Arial" pitchFamily="34" charset="0"/>
                          <a:cs typeface="Arial" pitchFamily="34" charset="0"/>
                        </a:rPr>
                        <a:t> 04-ний </a:t>
                      </a:r>
                      <a:r>
                        <a:rPr lang="en-US" sz="1000" dirty="0" err="1">
                          <a:solidFill>
                            <a:srgbClr val="002060"/>
                          </a:solidFill>
                          <a:effectLst/>
                          <a:latin typeface="Arial" pitchFamily="34" charset="0"/>
                          <a:cs typeface="Arial" pitchFamily="34" charset="0"/>
                        </a:rPr>
                        <a:t>өдрийн</a:t>
                      </a:r>
                      <a:r>
                        <a:rPr lang="en-US" sz="1000" dirty="0">
                          <a:solidFill>
                            <a:srgbClr val="002060"/>
                          </a:solidFill>
                          <a:effectLst/>
                          <a:latin typeface="Arial" pitchFamily="34" charset="0"/>
                          <a:cs typeface="Arial" pitchFamily="34" charset="0"/>
                        </a:rPr>
                        <a:t> 04/05 </a:t>
                      </a:r>
                      <a:r>
                        <a:rPr lang="en-US" sz="1000" dirty="0" err="1">
                          <a:solidFill>
                            <a:srgbClr val="002060"/>
                          </a:solidFill>
                          <a:effectLst/>
                          <a:latin typeface="Arial" pitchFamily="34" charset="0"/>
                          <a:cs typeface="Arial" pitchFamily="34" charset="0"/>
                        </a:rPr>
                        <a:t>дугаар</a:t>
                      </a:r>
                      <a:r>
                        <a:rPr lang="en-US" sz="1000" dirty="0">
                          <a:solidFill>
                            <a:srgbClr val="002060"/>
                          </a:solidFill>
                          <a:effectLst/>
                          <a:latin typeface="Arial" pitchFamily="34" charset="0"/>
                          <a:cs typeface="Arial" pitchFamily="34" charset="0"/>
                        </a:rPr>
                        <a:t> </a:t>
                      </a:r>
                      <a:r>
                        <a:rPr lang="en-US" sz="1000" dirty="0" err="1" smtClean="0">
                          <a:solidFill>
                            <a:srgbClr val="002060"/>
                          </a:solidFill>
                          <a:effectLst/>
                          <a:latin typeface="Arial" pitchFamily="34" charset="0"/>
                          <a:cs typeface="Arial" pitchFamily="34" charset="0"/>
                        </a:rPr>
                        <a:t>тогтоол</a:t>
                      </a:r>
                      <a:r>
                        <a:rPr lang="mn-MN" sz="1000" dirty="0" smtClean="0">
                          <a:solidFill>
                            <a:srgbClr val="002060"/>
                          </a:solidFill>
                          <a:effectLst/>
                          <a:latin typeface="Arial" pitchFamily="34" charset="0"/>
                          <a:cs typeface="Arial" pitchFamily="34" charset="0"/>
                        </a:rPr>
                        <a:t>оор баталсан</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469184">
                <a:tc>
                  <a:txBody>
                    <a:bodyPr/>
                    <a:lstStyle/>
                    <a:p>
                      <a:pPr algn="ctr">
                        <a:lnSpc>
                          <a:spcPct val="107000"/>
                        </a:lnSpc>
                        <a:spcAft>
                          <a:spcPts val="0"/>
                        </a:spcAft>
                      </a:pPr>
                      <a:r>
                        <a:rPr lang="mn-MN" sz="1050" dirty="0">
                          <a:effectLst/>
                          <a:latin typeface="Arial" pitchFamily="34" charset="0"/>
                          <a:cs typeface="Arial" pitchFamily="34" charset="0"/>
                        </a:rPr>
                        <a:t>3</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smtClean="0">
                          <a:solidFill>
                            <a:srgbClr val="002060"/>
                          </a:solidFill>
                          <a:effectLst/>
                          <a:latin typeface="Arial" pitchFamily="34" charset="0"/>
                          <a:cs typeface="Arial" pitchFamily="34" charset="0"/>
                        </a:rPr>
                        <a:t>Дундговь</a:t>
                      </a:r>
                      <a:r>
                        <a:rPr lang="mn-MN" sz="1000" dirty="0" smtClean="0">
                          <a:solidFill>
                            <a:srgbClr val="002060"/>
                          </a:solidFill>
                          <a:effectLst/>
                          <a:latin typeface="Arial" pitchFamily="34" charset="0"/>
                          <a:cs typeface="Arial" pitchFamily="34" charset="0"/>
                        </a:rPr>
                        <a:t> 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en-US" sz="1000" dirty="0">
                          <a:solidFill>
                            <a:srgbClr val="002060"/>
                          </a:solidFill>
                          <a:effectLst/>
                          <a:latin typeface="Arial" pitchFamily="34" charset="0"/>
                          <a:cs typeface="Arial" pitchFamily="34" charset="0"/>
                        </a:rPr>
                        <a:t>АИТХ-</a:t>
                      </a:r>
                      <a:r>
                        <a:rPr lang="en-US" sz="1000" dirty="0" err="1">
                          <a:solidFill>
                            <a:srgbClr val="002060"/>
                          </a:solidFill>
                          <a:effectLst/>
                          <a:latin typeface="Arial" pitchFamily="34" charset="0"/>
                          <a:cs typeface="Arial" pitchFamily="34" charset="0"/>
                        </a:rPr>
                        <a:t>ын</a:t>
                      </a:r>
                      <a:r>
                        <a:rPr lang="en-US" sz="1000" dirty="0">
                          <a:solidFill>
                            <a:srgbClr val="002060"/>
                          </a:solidFill>
                          <a:effectLst/>
                          <a:latin typeface="Arial" pitchFamily="34" charset="0"/>
                          <a:cs typeface="Arial" pitchFamily="34" charset="0"/>
                        </a:rPr>
                        <a:t> 2017 </a:t>
                      </a:r>
                      <a:r>
                        <a:rPr lang="en-US" sz="1000" dirty="0" err="1">
                          <a:solidFill>
                            <a:srgbClr val="002060"/>
                          </a:solidFill>
                          <a:effectLst/>
                          <a:latin typeface="Arial" pitchFamily="34" charset="0"/>
                          <a:cs typeface="Arial" pitchFamily="34" charset="0"/>
                        </a:rPr>
                        <a:t>оны</a:t>
                      </a:r>
                      <a:r>
                        <a:rPr lang="en-US" sz="1000" dirty="0">
                          <a:solidFill>
                            <a:srgbClr val="002060"/>
                          </a:solidFill>
                          <a:effectLst/>
                          <a:latin typeface="Arial" pitchFamily="34" charset="0"/>
                          <a:cs typeface="Arial" pitchFamily="34" charset="0"/>
                        </a:rPr>
                        <a:t> 04 </a:t>
                      </a:r>
                      <a:r>
                        <a:rPr lang="en-US" sz="1000" dirty="0" err="1">
                          <a:solidFill>
                            <a:srgbClr val="002060"/>
                          </a:solidFill>
                          <a:effectLst/>
                          <a:latin typeface="Arial" pitchFamily="34" charset="0"/>
                          <a:cs typeface="Arial" pitchFamily="34" charset="0"/>
                        </a:rPr>
                        <a:t>дүгээр</a:t>
                      </a:r>
                      <a:r>
                        <a:rPr lang="en-US" sz="1000" dirty="0">
                          <a:solidFill>
                            <a:srgbClr val="002060"/>
                          </a:solidFill>
                          <a:effectLst/>
                          <a:latin typeface="Arial" pitchFamily="34" charset="0"/>
                          <a:cs typeface="Arial" pitchFamily="34" charset="0"/>
                        </a:rPr>
                        <a:t> </a:t>
                      </a:r>
                      <a:r>
                        <a:rPr lang="en-US" sz="1000" dirty="0" err="1">
                          <a:solidFill>
                            <a:srgbClr val="002060"/>
                          </a:solidFill>
                          <a:effectLst/>
                          <a:latin typeface="Arial" pitchFamily="34" charset="0"/>
                          <a:cs typeface="Arial" pitchFamily="34" charset="0"/>
                        </a:rPr>
                        <a:t>сарын</a:t>
                      </a:r>
                      <a:r>
                        <a:rPr lang="en-US" sz="1000" dirty="0">
                          <a:solidFill>
                            <a:srgbClr val="002060"/>
                          </a:solidFill>
                          <a:effectLst/>
                          <a:latin typeface="Arial" pitchFamily="34" charset="0"/>
                          <a:cs typeface="Arial" pitchFamily="34" charset="0"/>
                        </a:rPr>
                        <a:t> 25-ны </a:t>
                      </a:r>
                      <a:r>
                        <a:rPr lang="en-US" sz="1000" dirty="0" err="1">
                          <a:solidFill>
                            <a:srgbClr val="002060"/>
                          </a:solidFill>
                          <a:effectLst/>
                          <a:latin typeface="Arial" pitchFamily="34" charset="0"/>
                          <a:cs typeface="Arial" pitchFamily="34" charset="0"/>
                        </a:rPr>
                        <a:t>өдрийн</a:t>
                      </a:r>
                      <a:r>
                        <a:rPr lang="en-US" sz="1000" dirty="0">
                          <a:solidFill>
                            <a:srgbClr val="002060"/>
                          </a:solidFill>
                          <a:effectLst/>
                          <a:latin typeface="Arial" pitchFamily="34" charset="0"/>
                          <a:cs typeface="Arial" pitchFamily="34" charset="0"/>
                        </a:rPr>
                        <a:t> </a:t>
                      </a:r>
                      <a:r>
                        <a:rPr lang="en-US" sz="1000" dirty="0" err="1">
                          <a:solidFill>
                            <a:srgbClr val="002060"/>
                          </a:solidFill>
                          <a:effectLst/>
                          <a:latin typeface="Arial" pitchFamily="34" charset="0"/>
                          <a:cs typeface="Arial" pitchFamily="34" charset="0"/>
                        </a:rPr>
                        <a:t>хурлаар</a:t>
                      </a:r>
                      <a:r>
                        <a:rPr lang="en-US" sz="1000" dirty="0">
                          <a:solidFill>
                            <a:srgbClr val="002060"/>
                          </a:solidFill>
                          <a:effectLst/>
                          <a:latin typeface="Arial" pitchFamily="34" charset="0"/>
                          <a:cs typeface="Arial" pitchFamily="34" charset="0"/>
                        </a:rPr>
                        <a:t> </a:t>
                      </a:r>
                      <a:r>
                        <a:rPr lang="en-US" sz="1000" dirty="0" err="1">
                          <a:solidFill>
                            <a:srgbClr val="002060"/>
                          </a:solidFill>
                          <a:effectLst/>
                          <a:latin typeface="Arial" pitchFamily="34" charset="0"/>
                          <a:cs typeface="Arial" pitchFamily="34" charset="0"/>
                        </a:rPr>
                        <a:t>хэлэлцэж</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баталсан</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312788">
                <a:tc>
                  <a:txBody>
                    <a:bodyPr/>
                    <a:lstStyle/>
                    <a:p>
                      <a:pPr algn="ctr">
                        <a:lnSpc>
                          <a:spcPct val="107000"/>
                        </a:lnSpc>
                        <a:spcAft>
                          <a:spcPts val="0"/>
                        </a:spcAft>
                      </a:pPr>
                      <a:r>
                        <a:rPr lang="mn-MN" sz="1050">
                          <a:effectLst/>
                          <a:latin typeface="Arial" pitchFamily="34" charset="0"/>
                          <a:cs typeface="Arial" pitchFamily="34" charset="0"/>
                        </a:rPr>
                        <a:t>4</a:t>
                      </a:r>
                      <a:endParaRPr lang="en-US" sz="105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Өмнөговь</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en-US" sz="1000" dirty="0">
                          <a:solidFill>
                            <a:srgbClr val="002060"/>
                          </a:solidFill>
                          <a:effectLst/>
                          <a:latin typeface="Arial" pitchFamily="34" charset="0"/>
                          <a:cs typeface="Arial" pitchFamily="34" charset="0"/>
                        </a:rPr>
                        <a:t>АИТХ-</a:t>
                      </a:r>
                      <a:r>
                        <a:rPr lang="en-US" sz="1000" dirty="0" err="1">
                          <a:solidFill>
                            <a:srgbClr val="002060"/>
                          </a:solidFill>
                          <a:effectLst/>
                          <a:latin typeface="Arial" pitchFamily="34" charset="0"/>
                          <a:cs typeface="Arial" pitchFamily="34" charset="0"/>
                        </a:rPr>
                        <a:t>ын</a:t>
                      </a:r>
                      <a:r>
                        <a:rPr lang="en-US" sz="1000" dirty="0">
                          <a:solidFill>
                            <a:srgbClr val="002060"/>
                          </a:solidFill>
                          <a:effectLst/>
                          <a:latin typeface="Arial" pitchFamily="34" charset="0"/>
                          <a:cs typeface="Arial" pitchFamily="34" charset="0"/>
                        </a:rPr>
                        <a:t> 2015.05.07-ны </a:t>
                      </a:r>
                      <a:r>
                        <a:rPr lang="en-US" sz="1000" dirty="0" err="1">
                          <a:solidFill>
                            <a:srgbClr val="002060"/>
                          </a:solidFill>
                          <a:effectLst/>
                          <a:latin typeface="Arial" pitchFamily="34" charset="0"/>
                          <a:cs typeface="Arial" pitchFamily="34" charset="0"/>
                        </a:rPr>
                        <a:t>өдрийн</a:t>
                      </a:r>
                      <a:r>
                        <a:rPr lang="en-US" sz="1000" dirty="0">
                          <a:solidFill>
                            <a:srgbClr val="002060"/>
                          </a:solidFill>
                          <a:effectLst/>
                          <a:latin typeface="Arial" pitchFamily="34" charset="0"/>
                          <a:cs typeface="Arial" pitchFamily="34" charset="0"/>
                        </a:rPr>
                        <a:t> 66-р </a:t>
                      </a:r>
                      <a:r>
                        <a:rPr lang="en-US" sz="1000" dirty="0" err="1" smtClean="0">
                          <a:solidFill>
                            <a:srgbClr val="002060"/>
                          </a:solidFill>
                          <a:effectLst/>
                          <a:latin typeface="Arial" pitchFamily="34" charset="0"/>
                          <a:cs typeface="Arial" pitchFamily="34" charset="0"/>
                        </a:rPr>
                        <a:t>тогтоол</a:t>
                      </a:r>
                      <a:r>
                        <a:rPr lang="mn-MN" sz="1000" dirty="0" smtClean="0">
                          <a:solidFill>
                            <a:srgbClr val="002060"/>
                          </a:solidFill>
                          <a:effectLst/>
                          <a:latin typeface="Arial" pitchFamily="34" charset="0"/>
                          <a:cs typeface="Arial" pitchFamily="34" charset="0"/>
                        </a:rPr>
                        <a:t>оор баталсан</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312788">
                <a:tc>
                  <a:txBody>
                    <a:bodyPr/>
                    <a:lstStyle/>
                    <a:p>
                      <a:pPr algn="ctr">
                        <a:lnSpc>
                          <a:spcPct val="107000"/>
                        </a:lnSpc>
                        <a:spcAft>
                          <a:spcPts val="0"/>
                        </a:spcAft>
                      </a:pPr>
                      <a:r>
                        <a:rPr lang="mn-MN" sz="1050" dirty="0">
                          <a:effectLst/>
                          <a:latin typeface="Arial" pitchFamily="34" charset="0"/>
                          <a:cs typeface="Arial" pitchFamily="34" charset="0"/>
                        </a:rPr>
                        <a:t>5</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Сэлэнгэ</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en-US" sz="1000" dirty="0">
                          <a:solidFill>
                            <a:srgbClr val="002060"/>
                          </a:solidFill>
                          <a:effectLst/>
                          <a:latin typeface="Arial" pitchFamily="34" charset="0"/>
                          <a:cs typeface="Arial" pitchFamily="34" charset="0"/>
                        </a:rPr>
                        <a:t>АИТХ-</a:t>
                      </a:r>
                      <a:r>
                        <a:rPr lang="en-US" sz="1000" dirty="0" err="1">
                          <a:solidFill>
                            <a:srgbClr val="002060"/>
                          </a:solidFill>
                          <a:effectLst/>
                          <a:latin typeface="Arial" pitchFamily="34" charset="0"/>
                          <a:cs typeface="Arial" pitchFamily="34" charset="0"/>
                        </a:rPr>
                        <a:t>ын</a:t>
                      </a:r>
                      <a:r>
                        <a:rPr lang="en-US" sz="1000" dirty="0">
                          <a:solidFill>
                            <a:srgbClr val="002060"/>
                          </a:solidFill>
                          <a:effectLst/>
                          <a:latin typeface="Arial" pitchFamily="34" charset="0"/>
                          <a:cs typeface="Arial" pitchFamily="34" charset="0"/>
                        </a:rPr>
                        <a:t> 2013.10.18-ний </a:t>
                      </a:r>
                      <a:r>
                        <a:rPr lang="en-US" sz="1000" dirty="0" err="1">
                          <a:solidFill>
                            <a:srgbClr val="002060"/>
                          </a:solidFill>
                          <a:effectLst/>
                          <a:latin typeface="Arial" pitchFamily="34" charset="0"/>
                          <a:cs typeface="Arial" pitchFamily="34" charset="0"/>
                        </a:rPr>
                        <a:t>өдрийн</a:t>
                      </a:r>
                      <a:r>
                        <a:rPr lang="en-US" sz="1000" dirty="0">
                          <a:solidFill>
                            <a:srgbClr val="002060"/>
                          </a:solidFill>
                          <a:effectLst/>
                          <a:latin typeface="Arial" pitchFamily="34" charset="0"/>
                          <a:cs typeface="Arial" pitchFamily="34" charset="0"/>
                        </a:rPr>
                        <a:t> 29-р </a:t>
                      </a:r>
                      <a:r>
                        <a:rPr lang="en-US" sz="1000" dirty="0" err="1">
                          <a:solidFill>
                            <a:srgbClr val="002060"/>
                          </a:solidFill>
                          <a:effectLst/>
                          <a:latin typeface="Arial" pitchFamily="34" charset="0"/>
                          <a:cs typeface="Arial" pitchFamily="34" charset="0"/>
                        </a:rPr>
                        <a:t>тотоолоор</a:t>
                      </a:r>
                      <a:r>
                        <a:rPr lang="en-US" sz="1000" dirty="0">
                          <a:solidFill>
                            <a:srgbClr val="002060"/>
                          </a:solidFill>
                          <a:effectLst/>
                          <a:latin typeface="Arial" pitchFamily="34" charset="0"/>
                          <a:cs typeface="Arial" pitchFamily="34" charset="0"/>
                        </a:rPr>
                        <a:t> </a:t>
                      </a:r>
                      <a:r>
                        <a:rPr lang="en-US" sz="1000" dirty="0" err="1">
                          <a:solidFill>
                            <a:srgbClr val="002060"/>
                          </a:solidFill>
                          <a:effectLst/>
                          <a:latin typeface="Arial" pitchFamily="34" charset="0"/>
                          <a:cs typeface="Arial" pitchFamily="34" charset="0"/>
                        </a:rPr>
                        <a:t>баталсан</a:t>
                      </a:r>
                      <a:r>
                        <a:rPr lang="en-US" sz="1000" dirty="0">
                          <a:solidFill>
                            <a:srgbClr val="002060"/>
                          </a:solidFill>
                          <a:effectLst/>
                          <a:latin typeface="Arial" pitchFamily="34" charset="0"/>
                          <a:cs typeface="Arial" pitchFamily="34" charset="0"/>
                        </a:rPr>
                        <a:t> </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469184">
                <a:tc>
                  <a:txBody>
                    <a:bodyPr/>
                    <a:lstStyle/>
                    <a:p>
                      <a:pPr algn="ctr">
                        <a:lnSpc>
                          <a:spcPct val="107000"/>
                        </a:lnSpc>
                        <a:spcAft>
                          <a:spcPts val="0"/>
                        </a:spcAft>
                      </a:pPr>
                      <a:r>
                        <a:rPr lang="mn-MN" sz="1050" dirty="0">
                          <a:effectLst/>
                          <a:latin typeface="Arial" pitchFamily="34" charset="0"/>
                          <a:cs typeface="Arial" pitchFamily="34" charset="0"/>
                        </a:rPr>
                        <a:t>6</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Архангай</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 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mn-MN" sz="1000" dirty="0" smtClean="0">
                          <a:solidFill>
                            <a:srgbClr val="002060"/>
                          </a:solidFill>
                          <a:effectLst/>
                          <a:latin typeface="Arial" pitchFamily="34" charset="0"/>
                          <a:cs typeface="Arial" pitchFamily="34" charset="0"/>
                        </a:rPr>
                        <a:t>Хөгжлийн </a:t>
                      </a:r>
                      <a:r>
                        <a:rPr lang="mn-MN" sz="1000" dirty="0">
                          <a:solidFill>
                            <a:srgbClr val="002060"/>
                          </a:solidFill>
                          <a:effectLst/>
                          <a:latin typeface="Arial" pitchFamily="34" charset="0"/>
                          <a:cs typeface="Arial" pitchFamily="34" charset="0"/>
                        </a:rPr>
                        <a:t>ерөнхий төлөвлөгөө </a:t>
                      </a:r>
                      <a:r>
                        <a:rPr lang="mn-MN" sz="1000" dirty="0" smtClean="0">
                          <a:solidFill>
                            <a:srgbClr val="002060"/>
                          </a:solidFill>
                          <a:effectLst/>
                          <a:latin typeface="Arial" pitchFamily="34" charset="0"/>
                          <a:cs typeface="Arial" pitchFamily="34" charset="0"/>
                        </a:rPr>
                        <a:t>боловсруулагдаж </a:t>
                      </a:r>
                      <a:r>
                        <a:rPr lang="mn-MN" sz="1000" dirty="0">
                          <a:solidFill>
                            <a:srgbClr val="002060"/>
                          </a:solidFill>
                          <a:effectLst/>
                          <a:latin typeface="Arial" pitchFamily="34" charset="0"/>
                          <a:cs typeface="Arial" pitchFamily="34" charset="0"/>
                        </a:rPr>
                        <a:t>байна. </a:t>
                      </a:r>
                      <a:r>
                        <a:rPr lang="en-US" sz="1000" dirty="0">
                          <a:solidFill>
                            <a:srgbClr val="002060"/>
                          </a:solidFill>
                          <a:effectLst/>
                          <a:latin typeface="Arial" pitchFamily="34" charset="0"/>
                          <a:cs typeface="Arial" pitchFamily="34" charset="0"/>
                        </a:rPr>
                        <a:t> </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335099">
                <a:tc>
                  <a:txBody>
                    <a:bodyPr/>
                    <a:lstStyle/>
                    <a:p>
                      <a:pPr algn="ctr">
                        <a:lnSpc>
                          <a:spcPct val="107000"/>
                        </a:lnSpc>
                        <a:spcAft>
                          <a:spcPts val="0"/>
                        </a:spcAft>
                      </a:pPr>
                      <a:r>
                        <a:rPr lang="mn-MN" sz="1050">
                          <a:effectLst/>
                          <a:latin typeface="Arial" pitchFamily="34" charset="0"/>
                          <a:cs typeface="Arial" pitchFamily="34" charset="0"/>
                        </a:rPr>
                        <a:t>7</a:t>
                      </a:r>
                      <a:endParaRPr lang="en-US" sz="105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Баянхонгор</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en-US" sz="1000" dirty="0">
                          <a:solidFill>
                            <a:srgbClr val="002060"/>
                          </a:solidFill>
                          <a:effectLst/>
                          <a:latin typeface="Arial" pitchFamily="34" charset="0"/>
                          <a:cs typeface="Arial" pitchFamily="34" charset="0"/>
                        </a:rPr>
                        <a:t>АИТХ-</a:t>
                      </a:r>
                      <a:r>
                        <a:rPr lang="en-US" sz="1000" dirty="0" err="1">
                          <a:solidFill>
                            <a:srgbClr val="002060"/>
                          </a:solidFill>
                          <a:effectLst/>
                          <a:latin typeface="Arial" pitchFamily="34" charset="0"/>
                          <a:cs typeface="Arial" pitchFamily="34" charset="0"/>
                        </a:rPr>
                        <a:t>ын</a:t>
                      </a:r>
                      <a:r>
                        <a:rPr lang="en-US" sz="1000" dirty="0">
                          <a:solidFill>
                            <a:srgbClr val="002060"/>
                          </a:solidFill>
                          <a:effectLst/>
                          <a:latin typeface="Arial" pitchFamily="34" charset="0"/>
                          <a:cs typeface="Arial" pitchFamily="34" charset="0"/>
                        </a:rPr>
                        <a:t> 2017 </a:t>
                      </a:r>
                      <a:r>
                        <a:rPr lang="en-US" sz="1000" dirty="0" err="1">
                          <a:solidFill>
                            <a:srgbClr val="002060"/>
                          </a:solidFill>
                          <a:effectLst/>
                          <a:latin typeface="Arial" pitchFamily="34" charset="0"/>
                          <a:cs typeface="Arial" pitchFamily="34" charset="0"/>
                        </a:rPr>
                        <a:t>оны</a:t>
                      </a:r>
                      <a:r>
                        <a:rPr lang="en-US" sz="1000" dirty="0">
                          <a:solidFill>
                            <a:srgbClr val="002060"/>
                          </a:solidFill>
                          <a:effectLst/>
                          <a:latin typeface="Arial" pitchFamily="34" charset="0"/>
                          <a:cs typeface="Arial" pitchFamily="34" charset="0"/>
                        </a:rPr>
                        <a:t> 01 </a:t>
                      </a:r>
                      <a:r>
                        <a:rPr lang="en-US" sz="1000" dirty="0" err="1">
                          <a:solidFill>
                            <a:srgbClr val="002060"/>
                          </a:solidFill>
                          <a:effectLst/>
                          <a:latin typeface="Arial" pitchFamily="34" charset="0"/>
                          <a:cs typeface="Arial" pitchFamily="34" charset="0"/>
                        </a:rPr>
                        <a:t>дүгээр</a:t>
                      </a:r>
                      <a:r>
                        <a:rPr lang="en-US" sz="1000" dirty="0">
                          <a:solidFill>
                            <a:srgbClr val="002060"/>
                          </a:solidFill>
                          <a:effectLst/>
                          <a:latin typeface="Arial" pitchFamily="34" charset="0"/>
                          <a:cs typeface="Arial" pitchFamily="34" charset="0"/>
                        </a:rPr>
                        <a:t> </a:t>
                      </a:r>
                      <a:r>
                        <a:rPr lang="en-US" sz="1000" dirty="0" err="1">
                          <a:solidFill>
                            <a:srgbClr val="002060"/>
                          </a:solidFill>
                          <a:effectLst/>
                          <a:latin typeface="Arial" pitchFamily="34" charset="0"/>
                          <a:cs typeface="Arial" pitchFamily="34" charset="0"/>
                        </a:rPr>
                        <a:t>сарын</a:t>
                      </a:r>
                      <a:r>
                        <a:rPr lang="en-US" sz="1000" dirty="0">
                          <a:solidFill>
                            <a:srgbClr val="002060"/>
                          </a:solidFill>
                          <a:effectLst/>
                          <a:latin typeface="Arial" pitchFamily="34" charset="0"/>
                          <a:cs typeface="Arial" pitchFamily="34" charset="0"/>
                        </a:rPr>
                        <a:t> 20 </a:t>
                      </a:r>
                      <a:r>
                        <a:rPr lang="en-US" sz="1000" dirty="0" err="1">
                          <a:solidFill>
                            <a:srgbClr val="002060"/>
                          </a:solidFill>
                          <a:effectLst/>
                          <a:latin typeface="Arial" pitchFamily="34" charset="0"/>
                          <a:cs typeface="Arial" pitchFamily="34" charset="0"/>
                        </a:rPr>
                        <a:t>өдрийн</a:t>
                      </a:r>
                      <a:r>
                        <a:rPr lang="en-US" sz="1000" dirty="0">
                          <a:solidFill>
                            <a:srgbClr val="002060"/>
                          </a:solidFill>
                          <a:effectLst/>
                          <a:latin typeface="Arial" pitchFamily="34" charset="0"/>
                          <a:cs typeface="Arial" pitchFamily="34" charset="0"/>
                        </a:rPr>
                        <a:t> 5/4 </a:t>
                      </a:r>
                      <a:r>
                        <a:rPr lang="en-US" sz="1000" dirty="0" err="1">
                          <a:solidFill>
                            <a:srgbClr val="002060"/>
                          </a:solidFill>
                          <a:effectLst/>
                          <a:latin typeface="Arial" pitchFamily="34" charset="0"/>
                          <a:cs typeface="Arial" pitchFamily="34" charset="0"/>
                        </a:rPr>
                        <a:t>дүгээр</a:t>
                      </a:r>
                      <a:r>
                        <a:rPr lang="en-US" sz="1000" dirty="0">
                          <a:solidFill>
                            <a:srgbClr val="002060"/>
                          </a:solidFill>
                          <a:effectLst/>
                          <a:latin typeface="Arial" pitchFamily="34" charset="0"/>
                          <a:cs typeface="Arial" pitchFamily="34" charset="0"/>
                        </a:rPr>
                        <a:t> </a:t>
                      </a:r>
                      <a:r>
                        <a:rPr lang="en-US" sz="1000" dirty="0" err="1" smtClean="0">
                          <a:solidFill>
                            <a:srgbClr val="002060"/>
                          </a:solidFill>
                          <a:effectLst/>
                          <a:latin typeface="Arial" pitchFamily="34" charset="0"/>
                          <a:cs typeface="Arial" pitchFamily="34" charset="0"/>
                        </a:rPr>
                        <a:t>тогтоол</a:t>
                      </a:r>
                      <a:r>
                        <a:rPr lang="mn-MN" sz="1000" dirty="0" smtClean="0">
                          <a:solidFill>
                            <a:srgbClr val="002060"/>
                          </a:solidFill>
                          <a:effectLst/>
                          <a:latin typeface="Arial" pitchFamily="34" charset="0"/>
                          <a:cs typeface="Arial" pitchFamily="34" charset="0"/>
                        </a:rPr>
                        <a:t>оор баталсан</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175901">
                <a:tc>
                  <a:txBody>
                    <a:bodyPr/>
                    <a:lstStyle/>
                    <a:p>
                      <a:pPr algn="ctr">
                        <a:lnSpc>
                          <a:spcPct val="107000"/>
                        </a:lnSpc>
                        <a:spcAft>
                          <a:spcPts val="0"/>
                        </a:spcAft>
                      </a:pPr>
                      <a:r>
                        <a:rPr lang="mn-MN" sz="1050" dirty="0">
                          <a:effectLst/>
                          <a:latin typeface="Arial" pitchFamily="34" charset="0"/>
                          <a:cs typeface="Arial" pitchFamily="34" charset="0"/>
                        </a:rPr>
                        <a:t>8</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Булган</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mn-MN" sz="1000" dirty="0" smtClean="0">
                          <a:solidFill>
                            <a:srgbClr val="002060"/>
                          </a:solidFill>
                          <a:effectLst/>
                          <a:latin typeface="Arial" pitchFamily="34" charset="0"/>
                          <a:cs typeface="Arial" pitchFamily="34" charset="0"/>
                        </a:rPr>
                        <a:t>АХБ-ны төслөөр боловсруулагдаж байна</a:t>
                      </a:r>
                      <a:r>
                        <a:rPr lang="en-US" sz="1000" dirty="0">
                          <a:solidFill>
                            <a:srgbClr val="002060"/>
                          </a:solidFill>
                          <a:effectLst/>
                          <a:latin typeface="Arial" pitchFamily="34" charset="0"/>
                          <a:cs typeface="Arial" pitchFamily="34" charset="0"/>
                        </a:rPr>
                        <a:t> </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175901">
                <a:tc>
                  <a:txBody>
                    <a:bodyPr/>
                    <a:lstStyle/>
                    <a:p>
                      <a:pPr algn="ctr">
                        <a:lnSpc>
                          <a:spcPct val="107000"/>
                        </a:lnSpc>
                        <a:spcAft>
                          <a:spcPts val="0"/>
                        </a:spcAft>
                      </a:pPr>
                      <a:r>
                        <a:rPr lang="mn-MN" sz="1050" dirty="0">
                          <a:effectLst/>
                          <a:latin typeface="Arial" pitchFamily="34" charset="0"/>
                          <a:cs typeface="Arial" pitchFamily="34" charset="0"/>
                        </a:rPr>
                        <a:t>9</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smtClean="0">
                          <a:solidFill>
                            <a:srgbClr val="002060"/>
                          </a:solidFill>
                          <a:effectLst/>
                          <a:latin typeface="Arial" pitchFamily="34" charset="0"/>
                          <a:cs typeface="Arial" pitchFamily="34" charset="0"/>
                        </a:rPr>
                        <a:t>Орхон</a:t>
                      </a:r>
                      <a:r>
                        <a:rPr lang="mn-MN" sz="1000" baseline="0" dirty="0" smtClean="0">
                          <a:solidFill>
                            <a:srgbClr val="002060"/>
                          </a:solidFill>
                          <a:effectLst/>
                          <a:latin typeface="Arial" pitchFamily="34" charset="0"/>
                          <a:cs typeface="Arial" pitchFamily="34" charset="0"/>
                        </a:rPr>
                        <a:t> 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en-US" sz="1000" dirty="0">
                          <a:solidFill>
                            <a:srgbClr val="002060"/>
                          </a:solidFill>
                          <a:effectLst/>
                          <a:latin typeface="Arial" pitchFamily="34" charset="0"/>
                          <a:cs typeface="Arial" pitchFamily="34" charset="0"/>
                        </a:rPr>
                        <a:t> </a:t>
                      </a:r>
                      <a:r>
                        <a:rPr lang="mn-MN" sz="1000" dirty="0">
                          <a:solidFill>
                            <a:srgbClr val="002060"/>
                          </a:solidFill>
                          <a:effectLst/>
                          <a:latin typeface="Arial" pitchFamily="34" charset="0"/>
                          <a:cs typeface="Arial" pitchFamily="34" charset="0"/>
                        </a:rPr>
                        <a:t>-</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312788">
                <a:tc>
                  <a:txBody>
                    <a:bodyPr/>
                    <a:lstStyle/>
                    <a:p>
                      <a:pPr algn="ctr">
                        <a:lnSpc>
                          <a:spcPct val="107000"/>
                        </a:lnSpc>
                        <a:spcAft>
                          <a:spcPts val="0"/>
                        </a:spcAft>
                      </a:pPr>
                      <a:r>
                        <a:rPr lang="mn-MN" sz="1050" dirty="0">
                          <a:effectLst/>
                          <a:latin typeface="Arial" pitchFamily="34" charset="0"/>
                          <a:cs typeface="Arial" pitchFamily="34" charset="0"/>
                        </a:rPr>
                        <a:t>10</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Өвөрхангай</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mn-MN" sz="1000" dirty="0" smtClean="0">
                          <a:solidFill>
                            <a:srgbClr val="002060"/>
                          </a:solidFill>
                          <a:effectLst/>
                          <a:latin typeface="Arial" pitchFamily="34" charset="0"/>
                          <a:cs typeface="Arial" pitchFamily="34" charset="0"/>
                        </a:rPr>
                        <a:t>Хөгжлийн </a:t>
                      </a:r>
                      <a:r>
                        <a:rPr lang="mn-MN" sz="1000" dirty="0">
                          <a:solidFill>
                            <a:srgbClr val="002060"/>
                          </a:solidFill>
                          <a:effectLst/>
                          <a:latin typeface="Arial" pitchFamily="34" charset="0"/>
                          <a:cs typeface="Arial" pitchFamily="34" charset="0"/>
                        </a:rPr>
                        <a:t>ерөнхий төлөвлөгөө </a:t>
                      </a:r>
                      <a:r>
                        <a:rPr lang="mn-MN" sz="1000" dirty="0" smtClean="0">
                          <a:solidFill>
                            <a:srgbClr val="002060"/>
                          </a:solidFill>
                          <a:effectLst/>
                          <a:latin typeface="Arial" pitchFamily="34" charset="0"/>
                          <a:cs typeface="Arial" pitchFamily="34" charset="0"/>
                        </a:rPr>
                        <a:t>боловсруулагдаж </a:t>
                      </a:r>
                      <a:r>
                        <a:rPr lang="mn-MN" sz="1000" dirty="0">
                          <a:solidFill>
                            <a:srgbClr val="002060"/>
                          </a:solidFill>
                          <a:effectLst/>
                          <a:latin typeface="Arial" pitchFamily="34" charset="0"/>
                          <a:cs typeface="Arial" pitchFamily="34" charset="0"/>
                        </a:rPr>
                        <a:t>байна.  </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335099">
                <a:tc>
                  <a:txBody>
                    <a:bodyPr/>
                    <a:lstStyle/>
                    <a:p>
                      <a:pPr algn="ctr">
                        <a:lnSpc>
                          <a:spcPct val="107000"/>
                        </a:lnSpc>
                        <a:spcAft>
                          <a:spcPts val="0"/>
                        </a:spcAft>
                      </a:pPr>
                      <a:r>
                        <a:rPr lang="mn-MN" sz="1050" dirty="0">
                          <a:effectLst/>
                          <a:latin typeface="Arial" pitchFamily="34" charset="0"/>
                          <a:cs typeface="Arial" pitchFamily="34" charset="0"/>
                        </a:rPr>
                        <a:t>11</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Хөвсгөл</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en-US" sz="1000" dirty="0">
                          <a:solidFill>
                            <a:srgbClr val="002060"/>
                          </a:solidFill>
                          <a:effectLst/>
                          <a:latin typeface="Arial" pitchFamily="34" charset="0"/>
                          <a:cs typeface="Arial" pitchFamily="34" charset="0"/>
                        </a:rPr>
                        <a:t>АИТХ-</a:t>
                      </a:r>
                      <a:r>
                        <a:rPr lang="en-US" sz="1000" dirty="0" err="1">
                          <a:solidFill>
                            <a:srgbClr val="002060"/>
                          </a:solidFill>
                          <a:effectLst/>
                          <a:latin typeface="Arial" pitchFamily="34" charset="0"/>
                          <a:cs typeface="Arial" pitchFamily="34" charset="0"/>
                        </a:rPr>
                        <a:t>ын</a:t>
                      </a:r>
                      <a:r>
                        <a:rPr lang="en-US" sz="1000" dirty="0">
                          <a:solidFill>
                            <a:srgbClr val="002060"/>
                          </a:solidFill>
                          <a:effectLst/>
                          <a:latin typeface="Arial" pitchFamily="34" charset="0"/>
                          <a:cs typeface="Arial" pitchFamily="34" charset="0"/>
                        </a:rPr>
                        <a:t> </a:t>
                      </a:r>
                      <a:r>
                        <a:rPr lang="en-US" sz="1000" dirty="0" err="1">
                          <a:solidFill>
                            <a:srgbClr val="002060"/>
                          </a:solidFill>
                          <a:effectLst/>
                          <a:latin typeface="Arial" pitchFamily="34" charset="0"/>
                          <a:cs typeface="Arial" pitchFamily="34" charset="0"/>
                        </a:rPr>
                        <a:t>ээлжит</a:t>
                      </a:r>
                      <a:r>
                        <a:rPr lang="en-US" sz="1000" dirty="0">
                          <a:solidFill>
                            <a:srgbClr val="002060"/>
                          </a:solidFill>
                          <a:effectLst/>
                          <a:latin typeface="Arial" pitchFamily="34" charset="0"/>
                          <a:cs typeface="Arial" pitchFamily="34" charset="0"/>
                        </a:rPr>
                        <a:t> </a:t>
                      </a:r>
                      <a:r>
                        <a:rPr lang="en-US" sz="1000" dirty="0" err="1">
                          <a:solidFill>
                            <a:srgbClr val="002060"/>
                          </a:solidFill>
                          <a:effectLst/>
                          <a:latin typeface="Arial" pitchFamily="34" charset="0"/>
                          <a:cs typeface="Arial" pitchFamily="34" charset="0"/>
                        </a:rPr>
                        <a:t>бус</a:t>
                      </a:r>
                      <a:r>
                        <a:rPr lang="en-US" sz="1000" dirty="0">
                          <a:solidFill>
                            <a:srgbClr val="002060"/>
                          </a:solidFill>
                          <a:effectLst/>
                          <a:latin typeface="Arial" pitchFamily="34" charset="0"/>
                          <a:cs typeface="Arial" pitchFamily="34" charset="0"/>
                        </a:rPr>
                        <a:t> XII </a:t>
                      </a:r>
                      <a:r>
                        <a:rPr lang="en-US" sz="1000" dirty="0" err="1">
                          <a:solidFill>
                            <a:srgbClr val="002060"/>
                          </a:solidFill>
                          <a:effectLst/>
                          <a:latin typeface="Arial" pitchFamily="34" charset="0"/>
                          <a:cs typeface="Arial" pitchFamily="34" charset="0"/>
                        </a:rPr>
                        <a:t>хуралдааны</a:t>
                      </a:r>
                      <a:r>
                        <a:rPr lang="en-US" sz="1000" dirty="0">
                          <a:solidFill>
                            <a:srgbClr val="002060"/>
                          </a:solidFill>
                          <a:effectLst/>
                          <a:latin typeface="Arial" pitchFamily="34" charset="0"/>
                          <a:cs typeface="Arial" pitchFamily="34" charset="0"/>
                        </a:rPr>
                        <a:t> 2015 </a:t>
                      </a:r>
                      <a:r>
                        <a:rPr lang="en-US" sz="1000" dirty="0" err="1">
                          <a:solidFill>
                            <a:srgbClr val="002060"/>
                          </a:solidFill>
                          <a:effectLst/>
                          <a:latin typeface="Arial" pitchFamily="34" charset="0"/>
                          <a:cs typeface="Arial" pitchFamily="34" charset="0"/>
                        </a:rPr>
                        <a:t>оны</a:t>
                      </a:r>
                      <a:r>
                        <a:rPr lang="en-US" sz="1000" dirty="0">
                          <a:solidFill>
                            <a:srgbClr val="002060"/>
                          </a:solidFill>
                          <a:effectLst/>
                          <a:latin typeface="Arial" pitchFamily="34" charset="0"/>
                          <a:cs typeface="Arial" pitchFamily="34" charset="0"/>
                        </a:rPr>
                        <a:t> 04 </a:t>
                      </a:r>
                      <a:r>
                        <a:rPr lang="en-US" sz="1000" dirty="0" err="1">
                          <a:solidFill>
                            <a:srgbClr val="002060"/>
                          </a:solidFill>
                          <a:effectLst/>
                          <a:latin typeface="Arial" pitchFamily="34" charset="0"/>
                          <a:cs typeface="Arial" pitchFamily="34" charset="0"/>
                        </a:rPr>
                        <a:t>дүгээр</a:t>
                      </a:r>
                      <a:r>
                        <a:rPr lang="en-US" sz="1000" dirty="0">
                          <a:solidFill>
                            <a:srgbClr val="002060"/>
                          </a:solidFill>
                          <a:effectLst/>
                          <a:latin typeface="Arial" pitchFamily="34" charset="0"/>
                          <a:cs typeface="Arial" pitchFamily="34" charset="0"/>
                        </a:rPr>
                        <a:t> </a:t>
                      </a:r>
                      <a:r>
                        <a:rPr lang="en-US" sz="1000" dirty="0" err="1" smtClean="0">
                          <a:solidFill>
                            <a:srgbClr val="002060"/>
                          </a:solidFill>
                          <a:effectLst/>
                          <a:latin typeface="Arial" pitchFamily="34" charset="0"/>
                          <a:cs typeface="Arial" pitchFamily="34" charset="0"/>
                        </a:rPr>
                        <a:t>тогтоол</a:t>
                      </a:r>
                      <a:r>
                        <a:rPr lang="mn-MN" sz="1000" dirty="0" smtClean="0">
                          <a:solidFill>
                            <a:srgbClr val="002060"/>
                          </a:solidFill>
                          <a:effectLst/>
                          <a:latin typeface="Arial" pitchFamily="34" charset="0"/>
                          <a:cs typeface="Arial" pitchFamily="34" charset="0"/>
                        </a:rPr>
                        <a:t>оор баталсан</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175901">
                <a:tc>
                  <a:txBody>
                    <a:bodyPr/>
                    <a:lstStyle/>
                    <a:p>
                      <a:pPr algn="ctr">
                        <a:lnSpc>
                          <a:spcPct val="107000"/>
                        </a:lnSpc>
                        <a:spcAft>
                          <a:spcPts val="0"/>
                        </a:spcAft>
                      </a:pPr>
                      <a:r>
                        <a:rPr lang="mn-MN" sz="1050" dirty="0">
                          <a:effectLst/>
                          <a:latin typeface="Arial" pitchFamily="34" charset="0"/>
                          <a:cs typeface="Arial" pitchFamily="34" charset="0"/>
                        </a:rPr>
                        <a:t>12</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Баян-Өлгий</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 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mn-MN" sz="1000" dirty="0" smtClean="0">
                          <a:solidFill>
                            <a:srgbClr val="002060"/>
                          </a:solidFill>
                          <a:effectLst/>
                          <a:latin typeface="Arial" pitchFamily="34" charset="0"/>
                          <a:cs typeface="Arial" pitchFamily="34" charset="0"/>
                        </a:rPr>
                        <a:t>АИТХ-ын 2014 оны 50 дугаар тогтоолоор баталсан</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335099">
                <a:tc>
                  <a:txBody>
                    <a:bodyPr/>
                    <a:lstStyle/>
                    <a:p>
                      <a:pPr algn="ctr">
                        <a:lnSpc>
                          <a:spcPct val="107000"/>
                        </a:lnSpc>
                        <a:spcAft>
                          <a:spcPts val="0"/>
                        </a:spcAft>
                      </a:pPr>
                      <a:r>
                        <a:rPr lang="mn-MN" sz="1050" dirty="0">
                          <a:effectLst/>
                          <a:latin typeface="Arial" pitchFamily="34" charset="0"/>
                          <a:cs typeface="Arial" pitchFamily="34" charset="0"/>
                        </a:rPr>
                        <a:t>13</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Говь-Алтай</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en-US" sz="1000" dirty="0">
                          <a:solidFill>
                            <a:srgbClr val="002060"/>
                          </a:solidFill>
                          <a:effectLst/>
                          <a:latin typeface="Arial" pitchFamily="34" charset="0"/>
                          <a:cs typeface="Arial" pitchFamily="34" charset="0"/>
                        </a:rPr>
                        <a:t>АИТХ-</a:t>
                      </a:r>
                      <a:r>
                        <a:rPr lang="en-US" sz="1000" dirty="0" err="1">
                          <a:solidFill>
                            <a:srgbClr val="002060"/>
                          </a:solidFill>
                          <a:effectLst/>
                          <a:latin typeface="Arial" pitchFamily="34" charset="0"/>
                          <a:cs typeface="Arial" pitchFamily="34" charset="0"/>
                        </a:rPr>
                        <a:t>ын</a:t>
                      </a:r>
                      <a:r>
                        <a:rPr lang="en-US" sz="1000" dirty="0">
                          <a:solidFill>
                            <a:srgbClr val="002060"/>
                          </a:solidFill>
                          <a:effectLst/>
                          <a:latin typeface="Arial" pitchFamily="34" charset="0"/>
                          <a:cs typeface="Arial" pitchFamily="34" charset="0"/>
                        </a:rPr>
                        <a:t> 2016 </a:t>
                      </a:r>
                      <a:r>
                        <a:rPr lang="en-US" sz="1000" dirty="0" err="1">
                          <a:solidFill>
                            <a:srgbClr val="002060"/>
                          </a:solidFill>
                          <a:effectLst/>
                          <a:latin typeface="Arial" pitchFamily="34" charset="0"/>
                          <a:cs typeface="Arial" pitchFamily="34" charset="0"/>
                        </a:rPr>
                        <a:t>оны</a:t>
                      </a:r>
                      <a:r>
                        <a:rPr lang="en-US" sz="1000" dirty="0">
                          <a:solidFill>
                            <a:srgbClr val="002060"/>
                          </a:solidFill>
                          <a:effectLst/>
                          <a:latin typeface="Arial" pitchFamily="34" charset="0"/>
                          <a:cs typeface="Arial" pitchFamily="34" charset="0"/>
                        </a:rPr>
                        <a:t> 06 </a:t>
                      </a:r>
                      <a:r>
                        <a:rPr lang="en-US" sz="1000" dirty="0" err="1">
                          <a:solidFill>
                            <a:srgbClr val="002060"/>
                          </a:solidFill>
                          <a:effectLst/>
                          <a:latin typeface="Arial" pitchFamily="34" charset="0"/>
                          <a:cs typeface="Arial" pitchFamily="34" charset="0"/>
                        </a:rPr>
                        <a:t>дугаар</a:t>
                      </a:r>
                      <a:r>
                        <a:rPr lang="en-US" sz="1000" dirty="0">
                          <a:solidFill>
                            <a:srgbClr val="002060"/>
                          </a:solidFill>
                          <a:effectLst/>
                          <a:latin typeface="Arial" pitchFamily="34" charset="0"/>
                          <a:cs typeface="Arial" pitchFamily="34" charset="0"/>
                        </a:rPr>
                        <a:t> </a:t>
                      </a:r>
                      <a:r>
                        <a:rPr lang="en-US" sz="1000" dirty="0" err="1">
                          <a:solidFill>
                            <a:srgbClr val="002060"/>
                          </a:solidFill>
                          <a:effectLst/>
                          <a:latin typeface="Arial" pitchFamily="34" charset="0"/>
                          <a:cs typeface="Arial" pitchFamily="34" charset="0"/>
                        </a:rPr>
                        <a:t>сарын</a:t>
                      </a:r>
                      <a:r>
                        <a:rPr lang="en-US" sz="1000" dirty="0">
                          <a:solidFill>
                            <a:srgbClr val="002060"/>
                          </a:solidFill>
                          <a:effectLst/>
                          <a:latin typeface="Arial" pitchFamily="34" charset="0"/>
                          <a:cs typeface="Arial" pitchFamily="34" charset="0"/>
                        </a:rPr>
                        <a:t> 07-ний </a:t>
                      </a:r>
                      <a:r>
                        <a:rPr lang="en-US" sz="1000" dirty="0" err="1">
                          <a:solidFill>
                            <a:srgbClr val="002060"/>
                          </a:solidFill>
                          <a:effectLst/>
                          <a:latin typeface="Arial" pitchFamily="34" charset="0"/>
                          <a:cs typeface="Arial" pitchFamily="34" charset="0"/>
                        </a:rPr>
                        <a:t>өдрийн</a:t>
                      </a:r>
                      <a:r>
                        <a:rPr lang="en-US" sz="1000" dirty="0">
                          <a:solidFill>
                            <a:srgbClr val="002060"/>
                          </a:solidFill>
                          <a:effectLst/>
                          <a:latin typeface="Arial" pitchFamily="34" charset="0"/>
                          <a:cs typeface="Arial" pitchFamily="34" charset="0"/>
                        </a:rPr>
                        <a:t> №04 </a:t>
                      </a:r>
                      <a:r>
                        <a:rPr lang="en-US" sz="1000" dirty="0" err="1">
                          <a:solidFill>
                            <a:srgbClr val="002060"/>
                          </a:solidFill>
                          <a:effectLst/>
                          <a:latin typeface="Arial" pitchFamily="34" charset="0"/>
                          <a:cs typeface="Arial" pitchFamily="34" charset="0"/>
                        </a:rPr>
                        <a:t>дугаар</a:t>
                      </a:r>
                      <a:r>
                        <a:rPr lang="en-US" sz="1000" dirty="0">
                          <a:solidFill>
                            <a:srgbClr val="002060"/>
                          </a:solidFill>
                          <a:effectLst/>
                          <a:latin typeface="Arial" pitchFamily="34" charset="0"/>
                          <a:cs typeface="Arial" pitchFamily="34" charset="0"/>
                        </a:rPr>
                        <a:t> </a:t>
                      </a:r>
                      <a:r>
                        <a:rPr lang="en-US" sz="1000" dirty="0" err="1">
                          <a:solidFill>
                            <a:srgbClr val="002060"/>
                          </a:solidFill>
                          <a:effectLst/>
                          <a:latin typeface="Arial" pitchFamily="34" charset="0"/>
                          <a:cs typeface="Arial" pitchFamily="34" charset="0"/>
                        </a:rPr>
                        <a:t>тогтоол</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469184">
                <a:tc>
                  <a:txBody>
                    <a:bodyPr/>
                    <a:lstStyle/>
                    <a:p>
                      <a:pPr algn="ctr">
                        <a:lnSpc>
                          <a:spcPct val="107000"/>
                        </a:lnSpc>
                        <a:spcAft>
                          <a:spcPts val="0"/>
                        </a:spcAft>
                      </a:pPr>
                      <a:r>
                        <a:rPr lang="mn-MN" sz="1050" dirty="0">
                          <a:effectLst/>
                          <a:latin typeface="Arial" pitchFamily="34" charset="0"/>
                          <a:cs typeface="Arial" pitchFamily="34" charset="0"/>
                        </a:rPr>
                        <a:t>15</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Увс</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mn-MN" sz="1000" dirty="0">
                          <a:solidFill>
                            <a:srgbClr val="002060"/>
                          </a:solidFill>
                          <a:effectLst/>
                          <a:latin typeface="Arial" pitchFamily="34" charset="0"/>
                          <a:cs typeface="Arial" pitchFamily="34" charset="0"/>
                        </a:rPr>
                        <a:t>АИТХ-ын 2018 оны ... дугаар сарын ...-ны өдрийн ... дугаар </a:t>
                      </a:r>
                      <a:r>
                        <a:rPr lang="mn-MN" sz="1000" dirty="0" smtClean="0">
                          <a:solidFill>
                            <a:srgbClr val="002060"/>
                          </a:solidFill>
                          <a:effectLst/>
                          <a:latin typeface="Arial" pitchFamily="34" charset="0"/>
                          <a:cs typeface="Arial" pitchFamily="34" charset="0"/>
                        </a:rPr>
                        <a:t>тогтоолоор</a:t>
                      </a:r>
                      <a:r>
                        <a:rPr lang="mn-MN" sz="1000" baseline="0" dirty="0" smtClean="0">
                          <a:solidFill>
                            <a:srgbClr val="002060"/>
                          </a:solidFill>
                          <a:effectLst/>
                          <a:latin typeface="Arial" pitchFamily="34" charset="0"/>
                          <a:cs typeface="Arial" pitchFamily="34" charset="0"/>
                        </a:rPr>
                        <a:t> баталсан</a:t>
                      </a:r>
                      <a:endParaRPr lang="en-US" sz="1000" dirty="0">
                        <a:solidFill>
                          <a:srgbClr val="002060"/>
                        </a:solidFill>
                        <a:effectLst/>
                        <a:latin typeface="Arial" pitchFamily="34" charset="0"/>
                        <a:ea typeface="Calibri"/>
                        <a:cs typeface="Arial" pitchFamily="34" charset="0"/>
                      </a:endParaRPr>
                    </a:p>
                  </a:txBody>
                  <a:tcPr marL="44960" marR="44960" marT="0" marB="0" anchor="ctr"/>
                </a:tc>
              </a:tr>
              <a:tr h="312788">
                <a:tc>
                  <a:txBody>
                    <a:bodyPr/>
                    <a:lstStyle/>
                    <a:p>
                      <a:pPr algn="ctr">
                        <a:lnSpc>
                          <a:spcPct val="107000"/>
                        </a:lnSpc>
                        <a:spcAft>
                          <a:spcPts val="0"/>
                        </a:spcAft>
                      </a:pPr>
                      <a:r>
                        <a:rPr lang="mn-MN" sz="1050" dirty="0">
                          <a:effectLst/>
                          <a:latin typeface="Arial" pitchFamily="34" charset="0"/>
                          <a:cs typeface="Arial" pitchFamily="34" charset="0"/>
                        </a:rPr>
                        <a:t>16</a:t>
                      </a:r>
                      <a:endParaRPr lang="en-US" sz="1050" dirty="0">
                        <a:effectLst/>
                        <a:latin typeface="Arial" pitchFamily="34" charset="0"/>
                        <a:ea typeface="Calibri"/>
                        <a:cs typeface="Arial" pitchFamily="34" charset="0"/>
                      </a:endParaRPr>
                    </a:p>
                  </a:txBody>
                  <a:tcPr marL="44960" marR="44960" marT="0" marB="0"/>
                </a:tc>
                <a:tc>
                  <a:txBody>
                    <a:bodyPr/>
                    <a:lstStyle/>
                    <a:p>
                      <a:pPr algn="just">
                        <a:lnSpc>
                          <a:spcPct val="107000"/>
                        </a:lnSpc>
                        <a:spcAft>
                          <a:spcPts val="0"/>
                        </a:spcAft>
                      </a:pPr>
                      <a:r>
                        <a:rPr lang="en-US" sz="1000" dirty="0" err="1">
                          <a:solidFill>
                            <a:srgbClr val="002060"/>
                          </a:solidFill>
                          <a:effectLst/>
                          <a:latin typeface="Arial" pitchFamily="34" charset="0"/>
                          <a:cs typeface="Arial" pitchFamily="34" charset="0"/>
                        </a:rPr>
                        <a:t>Сүхбаатар</a:t>
                      </a:r>
                      <a:r>
                        <a:rPr lang="en-US" sz="1000" dirty="0">
                          <a:solidFill>
                            <a:srgbClr val="002060"/>
                          </a:solidFill>
                          <a:effectLst/>
                          <a:latin typeface="Arial" pitchFamily="34" charset="0"/>
                          <a:cs typeface="Arial" pitchFamily="34" charset="0"/>
                        </a:rPr>
                        <a:t> </a:t>
                      </a:r>
                      <a:r>
                        <a:rPr lang="mn-MN" sz="1000" dirty="0" smtClean="0">
                          <a:solidFill>
                            <a:srgbClr val="002060"/>
                          </a:solidFill>
                          <a:effectLst/>
                          <a:latin typeface="Arial" pitchFamily="34" charset="0"/>
                          <a:cs typeface="Arial" pitchFamily="34" charset="0"/>
                        </a:rPr>
                        <a:t>аймаг</a:t>
                      </a:r>
                      <a:endParaRPr lang="en-US" sz="1000" dirty="0">
                        <a:solidFill>
                          <a:srgbClr val="002060"/>
                        </a:solidFill>
                        <a:effectLst/>
                        <a:latin typeface="Arial" pitchFamily="34" charset="0"/>
                        <a:ea typeface="Calibri"/>
                        <a:cs typeface="Arial" pitchFamily="34" charset="0"/>
                      </a:endParaRPr>
                    </a:p>
                  </a:txBody>
                  <a:tcPr marL="44960" marR="44960" marT="0" marB="0" anchor="ctr"/>
                </a:tc>
                <a:tc>
                  <a:txBody>
                    <a:bodyPr/>
                    <a:lstStyle/>
                    <a:p>
                      <a:pPr algn="just">
                        <a:lnSpc>
                          <a:spcPct val="107000"/>
                        </a:lnSpc>
                        <a:spcAft>
                          <a:spcPts val="0"/>
                        </a:spcAft>
                      </a:pPr>
                      <a:r>
                        <a:rPr lang="en-US" sz="1000" dirty="0">
                          <a:solidFill>
                            <a:srgbClr val="002060"/>
                          </a:solidFill>
                          <a:effectLst/>
                          <a:latin typeface="Arial" pitchFamily="34" charset="0"/>
                          <a:cs typeface="Arial" pitchFamily="34" charset="0"/>
                        </a:rPr>
                        <a:t>АИТХ-</a:t>
                      </a:r>
                      <a:r>
                        <a:rPr lang="en-US" sz="1000" dirty="0" err="1">
                          <a:solidFill>
                            <a:srgbClr val="002060"/>
                          </a:solidFill>
                          <a:effectLst/>
                          <a:latin typeface="Arial" pitchFamily="34" charset="0"/>
                          <a:cs typeface="Arial" pitchFamily="34" charset="0"/>
                        </a:rPr>
                        <a:t>ын</a:t>
                      </a:r>
                      <a:r>
                        <a:rPr lang="en-US" sz="1000" dirty="0">
                          <a:solidFill>
                            <a:srgbClr val="002060"/>
                          </a:solidFill>
                          <a:effectLst/>
                          <a:latin typeface="Arial" pitchFamily="34" charset="0"/>
                          <a:cs typeface="Arial" pitchFamily="34" charset="0"/>
                        </a:rPr>
                        <a:t> 2016.04.15-ны </a:t>
                      </a:r>
                      <a:r>
                        <a:rPr lang="en-US" sz="1000" dirty="0" err="1">
                          <a:solidFill>
                            <a:srgbClr val="002060"/>
                          </a:solidFill>
                          <a:effectLst/>
                          <a:latin typeface="Arial" pitchFamily="34" charset="0"/>
                          <a:cs typeface="Arial" pitchFamily="34" charset="0"/>
                        </a:rPr>
                        <a:t>өдрийн</a:t>
                      </a:r>
                      <a:r>
                        <a:rPr lang="en-US" sz="1000" dirty="0">
                          <a:solidFill>
                            <a:srgbClr val="002060"/>
                          </a:solidFill>
                          <a:effectLst/>
                          <a:latin typeface="Arial" pitchFamily="34" charset="0"/>
                          <a:cs typeface="Arial" pitchFamily="34" charset="0"/>
                        </a:rPr>
                        <a:t> 04-р </a:t>
                      </a:r>
                      <a:r>
                        <a:rPr lang="en-US" sz="1000" dirty="0" err="1" smtClean="0">
                          <a:solidFill>
                            <a:srgbClr val="002060"/>
                          </a:solidFill>
                          <a:effectLst/>
                          <a:latin typeface="Arial" pitchFamily="34" charset="0"/>
                          <a:cs typeface="Arial" pitchFamily="34" charset="0"/>
                        </a:rPr>
                        <a:t>тогтоол</a:t>
                      </a:r>
                      <a:r>
                        <a:rPr lang="mn-MN" sz="1000" dirty="0" smtClean="0">
                          <a:solidFill>
                            <a:srgbClr val="002060"/>
                          </a:solidFill>
                          <a:effectLst/>
                          <a:latin typeface="Arial" pitchFamily="34" charset="0"/>
                          <a:cs typeface="Arial" pitchFamily="34" charset="0"/>
                        </a:rPr>
                        <a:t>оор баталсан</a:t>
                      </a:r>
                      <a:endParaRPr lang="en-US" sz="1000" dirty="0">
                        <a:solidFill>
                          <a:srgbClr val="002060"/>
                        </a:solidFill>
                        <a:effectLst/>
                        <a:latin typeface="Arial" pitchFamily="34" charset="0"/>
                        <a:ea typeface="Calibri"/>
                        <a:cs typeface="Arial" pitchFamily="34" charset="0"/>
                      </a:endParaRPr>
                    </a:p>
                  </a:txBody>
                  <a:tcPr marL="44960" marR="44960" marT="0" marB="0" anchor="ctr"/>
                </a:tc>
              </a:tr>
            </a:tbl>
          </a:graphicData>
        </a:graphic>
      </p:graphicFrame>
      <p:sp>
        <p:nvSpPr>
          <p:cNvPr id="5" name="Rectangle 4"/>
          <p:cNvSpPr/>
          <p:nvPr/>
        </p:nvSpPr>
        <p:spPr>
          <a:xfrm>
            <a:off x="5542177" y="412947"/>
            <a:ext cx="6254789" cy="523220"/>
          </a:xfrm>
          <a:prstGeom prst="rect">
            <a:avLst/>
          </a:prstGeom>
        </p:spPr>
        <p:txBody>
          <a:bodyPr wrap="none">
            <a:spAutoFit/>
          </a:bodyPr>
          <a:lstStyle/>
          <a:p>
            <a:r>
              <a:rPr lang="mn-MN" sz="1400" b="1" i="1" dirty="0" smtClean="0">
                <a:solidFill>
                  <a:srgbClr val="002060"/>
                </a:solidFill>
                <a:latin typeface="Arial" pitchFamily="34" charset="0"/>
                <a:cs typeface="Arial" pitchFamily="34" charset="0"/>
              </a:rPr>
              <a:t>АЙМГИЙН ТӨВ ХОТ, БҮСИЙН ТУЛГУУР ТӨВ ХОТ, НИЙСЛЭЛ ХОТЫН </a:t>
            </a:r>
          </a:p>
          <a:p>
            <a:r>
              <a:rPr lang="mn-MN" sz="1400" b="1" i="1" dirty="0" smtClean="0">
                <a:solidFill>
                  <a:srgbClr val="002060"/>
                </a:solidFill>
                <a:latin typeface="Arial" pitchFamily="34" charset="0"/>
                <a:cs typeface="Arial" pitchFamily="34" charset="0"/>
              </a:rPr>
              <a:t>           ХӨГЖЛИЙН </a:t>
            </a:r>
            <a:r>
              <a:rPr lang="mn-MN" sz="1400" b="1" i="1" dirty="0">
                <a:solidFill>
                  <a:srgbClr val="002060"/>
                </a:solidFill>
                <a:latin typeface="Arial" pitchFamily="34" charset="0"/>
                <a:cs typeface="Arial" pitchFamily="34" charset="0"/>
              </a:rPr>
              <a:t>ЕРӨНХИЙ ТӨЛӨВЛӨГӨӨНИЙ МЭДЭЭЛЭЛ</a:t>
            </a:r>
            <a:endParaRPr lang="en-US" sz="1400" b="1" i="1" dirty="0">
              <a:solidFill>
                <a:srgbClr val="002060"/>
              </a:solidFill>
              <a:latin typeface="Arial" pitchFamily="34" charset="0"/>
              <a:cs typeface="Arial" pitchFamily="34" charset="0"/>
            </a:endParaRPr>
          </a:p>
        </p:txBody>
      </p:sp>
      <p:grpSp>
        <p:nvGrpSpPr>
          <p:cNvPr id="6" name="Group 5">
            <a:extLst>
              <a:ext uri="{FF2B5EF4-FFF2-40B4-BE49-F238E27FC236}">
                <a16:creationId xmlns="" xmlns:a16="http://schemas.microsoft.com/office/drawing/2014/main" id="{28A4852A-15C4-4E74-ABBB-B410956C185C}"/>
              </a:ext>
            </a:extLst>
          </p:cNvPr>
          <p:cNvGrpSpPr/>
          <p:nvPr/>
        </p:nvGrpSpPr>
        <p:grpSpPr>
          <a:xfrm>
            <a:off x="-1" y="108454"/>
            <a:ext cx="12021425" cy="832570"/>
            <a:chOff x="0" y="64736"/>
            <a:chExt cx="12021425" cy="832570"/>
          </a:xfrm>
        </p:grpSpPr>
        <p:sp>
          <p:nvSpPr>
            <p:cNvPr id="7" name="TextBox 6">
              <a:extLst>
                <a:ext uri="{FF2B5EF4-FFF2-40B4-BE49-F238E27FC236}">
                  <a16:creationId xmlns="" xmlns:a16="http://schemas.microsoft.com/office/drawing/2014/main" id="{12E5C563-F635-4B57-9BF1-FFF30C8CC0B2}"/>
                </a:ext>
              </a:extLst>
            </p:cNvPr>
            <p:cNvSpPr txBox="1"/>
            <p:nvPr/>
          </p:nvSpPr>
          <p:spPr>
            <a:xfrm>
              <a:off x="8164864" y="64736"/>
              <a:ext cx="3856561" cy="307777"/>
            </a:xfrm>
            <a:prstGeom prst="rect">
              <a:avLst/>
            </a:prstGeom>
            <a:noFill/>
          </p:spPr>
          <p:txBody>
            <a:bodyPr wrap="square" rtlCol="0">
              <a:spAutoFit/>
            </a:bodyPr>
            <a:lstStyle/>
            <a:p>
              <a:pPr algn="ctr"/>
              <a:endParaRPr lang="mn-MN" sz="1400" b="1" dirty="0">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306692D2-CC67-4ADA-A886-9244BC9C8BED}"/>
                </a:ext>
              </a:extLst>
            </p:cNvPr>
            <p:cNvSpPr txBox="1">
              <a:spLocks/>
            </p:cNvSpPr>
            <p:nvPr/>
          </p:nvSpPr>
          <p:spPr>
            <a:xfrm>
              <a:off x="698324" y="576299"/>
              <a:ext cx="1677295" cy="321007"/>
            </a:xfrm>
            <a:prstGeom prst="rect">
              <a:avLst/>
            </a:prstGeom>
            <a:noFill/>
            <a:ln>
              <a:noFill/>
            </a:ln>
          </p:spPr>
          <p:txBody>
            <a:bodyPr vert="horz" lIns="91440" tIns="45720" rIns="91440" bIns="45720" rtlCol="0" anchor="ctr">
              <a:noAutofit/>
            </a:bodyPr>
            <a:lstStyle/>
            <a:p>
              <a:pPr algn="ctr">
                <a:spcBef>
                  <a:spcPct val="0"/>
                </a:spcBef>
                <a:defRPr/>
              </a:pPr>
              <a:r>
                <a:rPr lang="mn-MN" sz="800" b="1" dirty="0">
                  <a:solidFill>
                    <a:srgbClr val="002060"/>
                  </a:solidFill>
                  <a:latin typeface="Arial" panose="020B0604020202020204" pitchFamily="34" charset="0"/>
                  <a:ea typeface="+mj-ea"/>
                  <a:cs typeface="Arial" panose="020B0604020202020204" pitchFamily="34" charset="0"/>
                </a:rPr>
                <a:t>БАРИЛГА, ХОТ БАЙГУУЛАЛТЫН ЯАМ</a:t>
              </a:r>
              <a:endParaRPr lang="en-US" sz="800" b="1" dirty="0">
                <a:solidFill>
                  <a:srgbClr val="002060"/>
                </a:solidFill>
                <a:latin typeface="Arial" panose="020B0604020202020204" pitchFamily="34" charset="0"/>
                <a:ea typeface="+mj-ea"/>
                <a:cs typeface="Arial" panose="020B0604020202020204" pitchFamily="34" charset="0"/>
              </a:endParaRPr>
            </a:p>
          </p:txBody>
        </p:sp>
        <p:pic>
          <p:nvPicPr>
            <p:cNvPr id="9" name="Picture 2" descr="Ð¼Ð¾Ð½Ð³Ð¾Ð» ÑÐ»ÑÑÐ½ Ð·Ð°ÑÐ³Ð¸Ð¹Ð½ Ð³Ð°Ð·Ð°Ñ Ð·ÑÑÐ³Ð°Ð½ Ð¸Ð»ÑÑÑÒ¯Ò¯Ð´">
              <a:extLst>
                <a:ext uri="{FF2B5EF4-FFF2-40B4-BE49-F238E27FC236}">
                  <a16:creationId xmlns="" xmlns:a16="http://schemas.microsoft.com/office/drawing/2014/main" id="{ED1C0872-8B63-4D5E-81D9-076BA4D08C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146" t="7912" r="60918" b="8968"/>
            <a:stretch>
              <a:fillRect/>
            </a:stretch>
          </p:blipFill>
          <p:spPr bwMode="auto">
            <a:xfrm>
              <a:off x="1299884" y="78426"/>
              <a:ext cx="474176" cy="4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 xmlns:a16="http://schemas.microsoft.com/office/drawing/2014/main" id="{F9D363EE-1DBC-4E62-8C5C-E0DCC6BE773C}"/>
                </a:ext>
              </a:extLst>
            </p:cNvPr>
            <p:cNvSpPr/>
            <p:nvPr/>
          </p:nvSpPr>
          <p:spPr>
            <a:xfrm>
              <a:off x="1" y="376507"/>
              <a:ext cx="698324" cy="19026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sp>
          <p:nvSpPr>
            <p:cNvPr id="13" name="Rectangle 12">
              <a:extLst>
                <a:ext uri="{FF2B5EF4-FFF2-40B4-BE49-F238E27FC236}">
                  <a16:creationId xmlns="" xmlns:a16="http://schemas.microsoft.com/office/drawing/2014/main" id="{19FF405A-F22D-41D8-9E35-FE0A377C9F08}"/>
                </a:ext>
              </a:extLst>
            </p:cNvPr>
            <p:cNvSpPr/>
            <p:nvPr/>
          </p:nvSpPr>
          <p:spPr>
            <a:xfrm>
              <a:off x="0" y="630839"/>
              <a:ext cx="698324" cy="5952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grpSp>
    </p:spTree>
    <p:extLst>
      <p:ext uri="{BB962C8B-B14F-4D97-AF65-F5344CB8AC3E}">
        <p14:creationId xmlns:p14="http://schemas.microsoft.com/office/powerpoint/2010/main" val="3453101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55662550-B19B-4EF6-BED4-7ED1E6BE75F1}"/>
              </a:ext>
            </a:extLst>
          </p:cNvPr>
          <p:cNvGraphicFramePr>
            <a:graphicFrameLocks noGrp="1"/>
          </p:cNvGraphicFramePr>
          <p:nvPr>
            <p:extLst>
              <p:ext uri="{D42A27DB-BD31-4B8C-83A1-F6EECF244321}">
                <p14:modId xmlns:p14="http://schemas.microsoft.com/office/powerpoint/2010/main" val="542371150"/>
              </p:ext>
            </p:extLst>
          </p:nvPr>
        </p:nvGraphicFramePr>
        <p:xfrm>
          <a:off x="152398" y="949182"/>
          <a:ext cx="11869026" cy="5908825"/>
        </p:xfrm>
        <a:graphic>
          <a:graphicData uri="http://schemas.openxmlformats.org/drawingml/2006/table">
            <a:tbl>
              <a:tblPr>
                <a:tableStyleId>{5C22544A-7EE6-4342-B048-85BDC9FD1C3A}</a:tableStyleId>
              </a:tblPr>
              <a:tblGrid>
                <a:gridCol w="403006">
                  <a:extLst>
                    <a:ext uri="{9D8B030D-6E8A-4147-A177-3AD203B41FA5}">
                      <a16:colId xmlns="" xmlns:a16="http://schemas.microsoft.com/office/drawing/2014/main" val="2707482739"/>
                    </a:ext>
                  </a:extLst>
                </a:gridCol>
                <a:gridCol w="688059">
                  <a:extLst>
                    <a:ext uri="{9D8B030D-6E8A-4147-A177-3AD203B41FA5}">
                      <a16:colId xmlns="" xmlns:a16="http://schemas.microsoft.com/office/drawing/2014/main" val="1939797117"/>
                    </a:ext>
                  </a:extLst>
                </a:gridCol>
                <a:gridCol w="403006">
                  <a:extLst>
                    <a:ext uri="{9D8B030D-6E8A-4147-A177-3AD203B41FA5}">
                      <a16:colId xmlns="" xmlns:a16="http://schemas.microsoft.com/office/drawing/2014/main" val="2350065891"/>
                    </a:ext>
                  </a:extLst>
                </a:gridCol>
                <a:gridCol w="403006">
                  <a:extLst>
                    <a:ext uri="{9D8B030D-6E8A-4147-A177-3AD203B41FA5}">
                      <a16:colId xmlns="" xmlns:a16="http://schemas.microsoft.com/office/drawing/2014/main" val="50985364"/>
                    </a:ext>
                  </a:extLst>
                </a:gridCol>
                <a:gridCol w="471813">
                  <a:extLst>
                    <a:ext uri="{9D8B030D-6E8A-4147-A177-3AD203B41FA5}">
                      <a16:colId xmlns="" xmlns:a16="http://schemas.microsoft.com/office/drawing/2014/main" val="1419973030"/>
                    </a:ext>
                  </a:extLst>
                </a:gridCol>
                <a:gridCol w="471813">
                  <a:extLst>
                    <a:ext uri="{9D8B030D-6E8A-4147-A177-3AD203B41FA5}">
                      <a16:colId xmlns="" xmlns:a16="http://schemas.microsoft.com/office/drawing/2014/main" val="1161867271"/>
                    </a:ext>
                  </a:extLst>
                </a:gridCol>
                <a:gridCol w="346487">
                  <a:extLst>
                    <a:ext uri="{9D8B030D-6E8A-4147-A177-3AD203B41FA5}">
                      <a16:colId xmlns="" xmlns:a16="http://schemas.microsoft.com/office/drawing/2014/main" val="175262250"/>
                    </a:ext>
                  </a:extLst>
                </a:gridCol>
                <a:gridCol w="422665">
                  <a:extLst>
                    <a:ext uri="{9D8B030D-6E8A-4147-A177-3AD203B41FA5}">
                      <a16:colId xmlns="" xmlns:a16="http://schemas.microsoft.com/office/drawing/2014/main" val="1501772850"/>
                    </a:ext>
                  </a:extLst>
                </a:gridCol>
                <a:gridCol w="599596">
                  <a:extLst>
                    <a:ext uri="{9D8B030D-6E8A-4147-A177-3AD203B41FA5}">
                      <a16:colId xmlns="" xmlns:a16="http://schemas.microsoft.com/office/drawing/2014/main" val="4232017750"/>
                    </a:ext>
                  </a:extLst>
                </a:gridCol>
                <a:gridCol w="570106">
                  <a:extLst>
                    <a:ext uri="{9D8B030D-6E8A-4147-A177-3AD203B41FA5}">
                      <a16:colId xmlns="" xmlns:a16="http://schemas.microsoft.com/office/drawing/2014/main" val="3868002581"/>
                    </a:ext>
                  </a:extLst>
                </a:gridCol>
                <a:gridCol w="570106">
                  <a:extLst>
                    <a:ext uri="{9D8B030D-6E8A-4147-A177-3AD203B41FA5}">
                      <a16:colId xmlns="" xmlns:a16="http://schemas.microsoft.com/office/drawing/2014/main" val="1849507541"/>
                    </a:ext>
                  </a:extLst>
                </a:gridCol>
                <a:gridCol w="570106">
                  <a:extLst>
                    <a:ext uri="{9D8B030D-6E8A-4147-A177-3AD203B41FA5}">
                      <a16:colId xmlns="" xmlns:a16="http://schemas.microsoft.com/office/drawing/2014/main" val="3740245061"/>
                    </a:ext>
                  </a:extLst>
                </a:gridCol>
                <a:gridCol w="638911">
                  <a:extLst>
                    <a:ext uri="{9D8B030D-6E8A-4147-A177-3AD203B41FA5}">
                      <a16:colId xmlns="" xmlns:a16="http://schemas.microsoft.com/office/drawing/2014/main" val="1574700001"/>
                    </a:ext>
                  </a:extLst>
                </a:gridCol>
                <a:gridCol w="638911">
                  <a:extLst>
                    <a:ext uri="{9D8B030D-6E8A-4147-A177-3AD203B41FA5}">
                      <a16:colId xmlns="" xmlns:a16="http://schemas.microsoft.com/office/drawing/2014/main" val="2954883098"/>
                    </a:ext>
                  </a:extLst>
                </a:gridCol>
                <a:gridCol w="609425">
                  <a:extLst>
                    <a:ext uri="{9D8B030D-6E8A-4147-A177-3AD203B41FA5}">
                      <a16:colId xmlns="" xmlns:a16="http://schemas.microsoft.com/office/drawing/2014/main" val="1323375018"/>
                    </a:ext>
                  </a:extLst>
                </a:gridCol>
                <a:gridCol w="609425">
                  <a:extLst>
                    <a:ext uri="{9D8B030D-6E8A-4147-A177-3AD203B41FA5}">
                      <a16:colId xmlns="" xmlns:a16="http://schemas.microsoft.com/office/drawing/2014/main" val="4070671535"/>
                    </a:ext>
                  </a:extLst>
                </a:gridCol>
                <a:gridCol w="520959">
                  <a:extLst>
                    <a:ext uri="{9D8B030D-6E8A-4147-A177-3AD203B41FA5}">
                      <a16:colId xmlns="" xmlns:a16="http://schemas.microsoft.com/office/drawing/2014/main" val="2944995045"/>
                    </a:ext>
                  </a:extLst>
                </a:gridCol>
                <a:gridCol w="523417">
                  <a:extLst>
                    <a:ext uri="{9D8B030D-6E8A-4147-A177-3AD203B41FA5}">
                      <a16:colId xmlns="" xmlns:a16="http://schemas.microsoft.com/office/drawing/2014/main" val="3010285854"/>
                    </a:ext>
                  </a:extLst>
                </a:gridCol>
                <a:gridCol w="570106">
                  <a:extLst>
                    <a:ext uri="{9D8B030D-6E8A-4147-A177-3AD203B41FA5}">
                      <a16:colId xmlns="" xmlns:a16="http://schemas.microsoft.com/office/drawing/2014/main" val="1125326370"/>
                    </a:ext>
                  </a:extLst>
                </a:gridCol>
                <a:gridCol w="570106">
                  <a:extLst>
                    <a:ext uri="{9D8B030D-6E8A-4147-A177-3AD203B41FA5}">
                      <a16:colId xmlns="" xmlns:a16="http://schemas.microsoft.com/office/drawing/2014/main" val="4237465779"/>
                    </a:ext>
                  </a:extLst>
                </a:gridCol>
                <a:gridCol w="599596">
                  <a:extLst>
                    <a:ext uri="{9D8B030D-6E8A-4147-A177-3AD203B41FA5}">
                      <a16:colId xmlns="" xmlns:a16="http://schemas.microsoft.com/office/drawing/2014/main" val="2005163186"/>
                    </a:ext>
                  </a:extLst>
                </a:gridCol>
                <a:gridCol w="668401">
                  <a:extLst>
                    <a:ext uri="{9D8B030D-6E8A-4147-A177-3AD203B41FA5}">
                      <a16:colId xmlns="" xmlns:a16="http://schemas.microsoft.com/office/drawing/2014/main" val="1443355524"/>
                    </a:ext>
                  </a:extLst>
                </a:gridCol>
              </a:tblGrid>
              <a:tr h="250638">
                <a:tc rowSpan="3">
                  <a:txBody>
                    <a:bodyPr/>
                    <a:lstStyle/>
                    <a:p>
                      <a:pPr algn="ctr" fontAlgn="ctr"/>
                      <a:r>
                        <a:rPr lang="en-US" sz="700" u="none" strike="noStrike" dirty="0">
                          <a:effectLst/>
                          <a:latin typeface="Arial" panose="020B0604020202020204" pitchFamily="34" charset="0"/>
                          <a:cs typeface="Arial" panose="020B0604020202020204" pitchFamily="34" charset="0"/>
                        </a:rPr>
                        <a:t>№</a:t>
                      </a:r>
                      <a:endParaRPr lang="en-US" sz="7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rowSpan="3">
                  <a:txBody>
                    <a:bodyPr/>
                    <a:lstStyle/>
                    <a:p>
                      <a:pPr algn="ctr" fontAlgn="ctr"/>
                      <a:r>
                        <a:rPr lang="mn-MN" sz="700" u="none" strike="noStrike">
                          <a:effectLst/>
                          <a:latin typeface="Arial" panose="020B0604020202020204" pitchFamily="34" charset="0"/>
                          <a:cs typeface="Arial" panose="020B0604020202020204" pitchFamily="34" charset="0"/>
                        </a:rPr>
                        <a:t>Аймгийн нэр</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gridSpan="6">
                  <a:txBody>
                    <a:bodyPr/>
                    <a:lstStyle/>
                    <a:p>
                      <a:pPr algn="ctr" fontAlgn="ctr"/>
                      <a:r>
                        <a:rPr lang="ru-RU" sz="800" u="none" strike="noStrike">
                          <a:effectLst/>
                          <a:latin typeface="Arial" panose="020B0604020202020204" pitchFamily="34" charset="0"/>
                          <a:cs typeface="Arial" panose="020B0604020202020204" pitchFamily="34" charset="0"/>
                        </a:rPr>
                        <a:t>Инженерийн шугам сүлжээний одоогийн байдал</a:t>
                      </a:r>
                      <a:endParaRPr lang="ru-RU"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ru-RU" sz="800" u="none" strike="noStrike" dirty="0">
                          <a:effectLst/>
                          <a:latin typeface="Arial" panose="020B0604020202020204" pitchFamily="34" charset="0"/>
                          <a:cs typeface="Arial" panose="020B0604020202020204" pitchFamily="34" charset="0"/>
                        </a:rPr>
                        <a:t> Инженерийн шугам сүлжээний 2030 оны төлөв</a:t>
                      </a:r>
                      <a:endParaRPr lang="ru-RU"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mn-MN" sz="800" u="none" strike="noStrike">
                          <a:effectLst/>
                          <a:latin typeface="Arial" panose="020B0604020202020204" pitchFamily="34" charset="0"/>
                          <a:cs typeface="Arial" panose="020B0604020202020204" pitchFamily="34" charset="0"/>
                        </a:rPr>
                        <a:t>Шаардагдах төсөвт өртөг /сая.төг/</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hMerge="1">
                  <a:txBody>
                    <a:bodyPr/>
                    <a:lstStyle/>
                    <a:p>
                      <a:endParaRPr lang="en-US"/>
                    </a:p>
                  </a:txBody>
                  <a:tcPr/>
                </a:tc>
                <a:extLst>
                  <a:ext uri="{0D108BD9-81ED-4DB2-BD59-A6C34878D82A}">
                    <a16:rowId xmlns="" xmlns:a16="http://schemas.microsoft.com/office/drawing/2014/main" val="861833372"/>
                  </a:ext>
                </a:extLst>
              </a:tr>
              <a:tr h="155410">
                <a:tc vMerge="1">
                  <a:txBody>
                    <a:bodyPr/>
                    <a:lstStyle/>
                    <a:p>
                      <a:endParaRPr lang="en-US"/>
                    </a:p>
                  </a:txBody>
                  <a:tcPr/>
                </a:tc>
                <a:tc vMerge="1">
                  <a:txBody>
                    <a:bodyPr/>
                    <a:lstStyle/>
                    <a:p>
                      <a:endParaRPr lang="en-US"/>
                    </a:p>
                  </a:txBody>
                  <a:tcPr/>
                </a:tc>
                <a:tc gridSpan="6">
                  <a:txBody>
                    <a:bodyPr/>
                    <a:lstStyle/>
                    <a:p>
                      <a:pPr algn="ctr" fontAlgn="ctr"/>
                      <a:r>
                        <a:rPr lang="mn-MN" sz="800" u="none" strike="noStrike" dirty="0">
                          <a:effectLst/>
                          <a:latin typeface="Arial" panose="020B0604020202020204" pitchFamily="34" charset="0"/>
                          <a:cs typeface="Arial" panose="020B0604020202020204" pitchFamily="34" charset="0"/>
                        </a:rPr>
                        <a:t>Шугамын урт /км/</a:t>
                      </a:r>
                      <a:endParaRPr lang="mn-MN"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mn-MN" sz="800" u="none" strike="noStrike">
                          <a:effectLst/>
                          <a:latin typeface="Arial" panose="020B0604020202020204" pitchFamily="34" charset="0"/>
                          <a:cs typeface="Arial" panose="020B0604020202020204" pitchFamily="34" charset="0"/>
                        </a:rPr>
                        <a:t>Шугамын урт /км/, шаардагдах төсөвт өртөг /сая.төг/</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700" u="none" strike="noStrike">
                          <a:effectLst/>
                          <a:latin typeface="Arial" panose="020B0604020202020204" pitchFamily="34" charset="0"/>
                          <a:cs typeface="Arial" panose="020B0604020202020204" pitchFamily="34" charset="0"/>
                        </a:rPr>
                        <a:t>2020-2024</a:t>
                      </a:r>
                      <a:endParaRPr lang="en-US" sz="7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rowSpan="2">
                  <a:txBody>
                    <a:bodyPr/>
                    <a:lstStyle/>
                    <a:p>
                      <a:pPr algn="ctr" fontAlgn="ctr"/>
                      <a:r>
                        <a:rPr lang="en-US" sz="700" u="none" strike="noStrike">
                          <a:effectLst/>
                          <a:latin typeface="Arial" panose="020B0604020202020204" pitchFamily="34" charset="0"/>
                          <a:cs typeface="Arial" panose="020B0604020202020204" pitchFamily="34" charset="0"/>
                        </a:rPr>
                        <a:t>2025-2030</a:t>
                      </a:r>
                      <a:endParaRPr lang="en-US" sz="7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1589202970"/>
                  </a:ext>
                </a:extLst>
              </a:tr>
              <a:tr h="371604">
                <a:tc vMerge="1">
                  <a:txBody>
                    <a:bodyPr/>
                    <a:lstStyle/>
                    <a:p>
                      <a:endParaRPr lang="en-US"/>
                    </a:p>
                  </a:txBody>
                  <a:tcPr/>
                </a:tc>
                <a:tc vMerge="1">
                  <a:txBody>
                    <a:bodyPr/>
                    <a:lstStyle/>
                    <a:p>
                      <a:endParaRPr lang="en-US"/>
                    </a:p>
                  </a:txBody>
                  <a:tcPr/>
                </a:tc>
                <a:tc>
                  <a:txBody>
                    <a:bodyPr/>
                    <a:lstStyle/>
                    <a:p>
                      <a:pPr algn="ctr" fontAlgn="ctr"/>
                      <a:r>
                        <a:rPr lang="mn-MN" sz="700" u="none" strike="noStrike">
                          <a:effectLst/>
                          <a:latin typeface="Arial" panose="020B0604020202020204" pitchFamily="34" charset="0"/>
                          <a:cs typeface="Arial" panose="020B0604020202020204" pitchFamily="34" charset="0"/>
                        </a:rPr>
                        <a:t>цэвэр ус </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бохир ус</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дулаан</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цахилгаан</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холбоо</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үерийн хамгаалалт</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цэвэр ус /км/ </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dirty="0">
                          <a:effectLst/>
                          <a:latin typeface="Arial" panose="020B0604020202020204" pitchFamily="34" charset="0"/>
                          <a:cs typeface="Arial" panose="020B0604020202020204" pitchFamily="34" charset="0"/>
                        </a:rPr>
                        <a:t>төсөвт өртөг /сая.төг/</a:t>
                      </a:r>
                      <a:endParaRPr lang="mn-MN" sz="7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бохир ус /км/</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төсөвт өртөг /сая.төг/</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дулаан /км/</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төсөвт өртөг /сая.төг/</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цахилгаан /км/</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төсөвт өртөг /сая.төг/</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холбоо /км/</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төсөвт өртөг /сая.төг/</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a:effectLst/>
                          <a:latin typeface="Arial" panose="020B0604020202020204" pitchFamily="34" charset="0"/>
                          <a:cs typeface="Arial" panose="020B0604020202020204" pitchFamily="34" charset="0"/>
                        </a:rPr>
                        <a:t>үерийн хамгаалалт /км/</a:t>
                      </a:r>
                      <a:endParaRPr lang="mn-MN" sz="7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mn-MN" sz="700" u="none" strike="noStrike" dirty="0">
                          <a:effectLst/>
                          <a:latin typeface="Arial" panose="020B0604020202020204" pitchFamily="34" charset="0"/>
                          <a:cs typeface="Arial" panose="020B0604020202020204" pitchFamily="34" charset="0"/>
                        </a:rPr>
                        <a:t>төсөвт өртөг /сая.төг/</a:t>
                      </a:r>
                      <a:endParaRPr lang="mn-MN" sz="7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4151958693"/>
                  </a:ext>
                </a:extLst>
              </a:tr>
              <a:tr h="200924">
                <a:tc>
                  <a:txBody>
                    <a:bodyPr/>
                    <a:lstStyle/>
                    <a:p>
                      <a:pPr algn="ctr" fontAlgn="ctr"/>
                      <a:r>
                        <a:rPr lang="en-US" sz="800" b="1" u="none" strike="noStrike" dirty="0">
                          <a:effectLst/>
                          <a:latin typeface="Arial" panose="020B0604020202020204" pitchFamily="34" charset="0"/>
                          <a:cs typeface="Arial" panose="020B0604020202020204" pitchFamily="34" charset="0"/>
                        </a:rPr>
                        <a:t>1</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l" fontAlgn="ctr"/>
                      <a:r>
                        <a:rPr lang="mn-MN" sz="800" b="1" u="none" strike="noStrike" dirty="0">
                          <a:effectLst/>
                          <a:latin typeface="Arial" panose="020B0604020202020204" pitchFamily="34" charset="0"/>
                          <a:cs typeface="Arial" panose="020B0604020202020204" pitchFamily="34" charset="0"/>
                        </a:rPr>
                        <a:t>Архангай</a:t>
                      </a:r>
                      <a:endParaRPr lang="mn-MN"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27</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22</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4.1</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262</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19.4</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1.5</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67.5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6,345.0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55.0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6,435.0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10.3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6,847.0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393.0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80,486.4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38.8</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648.0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8</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3,088.0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r" fontAlgn="ctr"/>
                      <a:r>
                        <a:rPr lang="en-US" sz="800" b="1" u="none" strike="noStrike" dirty="0">
                          <a:effectLst/>
                          <a:latin typeface="Arial" panose="020B0604020202020204" pitchFamily="34" charset="0"/>
                          <a:cs typeface="Arial" panose="020B0604020202020204" pitchFamily="34" charset="0"/>
                        </a:rPr>
                        <a:t>42,505.89</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l" fontAlgn="ctr"/>
                      <a:r>
                        <a:rPr lang="en-US" sz="800" b="1" u="none" strike="noStrike" dirty="0">
                          <a:effectLst/>
                          <a:latin typeface="Arial" panose="020B0604020202020204" pitchFamily="34" charset="0"/>
                          <a:cs typeface="Arial" panose="020B0604020202020204" pitchFamily="34" charset="0"/>
                        </a:rPr>
                        <a:t>    106,264.7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extLst>
                  <a:ext uri="{0D108BD9-81ED-4DB2-BD59-A6C34878D82A}">
                    <a16:rowId xmlns="" xmlns:a16="http://schemas.microsoft.com/office/drawing/2014/main" val="897777988"/>
                  </a:ext>
                </a:extLst>
              </a:tr>
              <a:tr h="249252">
                <a:tc>
                  <a:txBody>
                    <a:bodyPr/>
                    <a:lstStyle/>
                    <a:p>
                      <a:pPr algn="ctr" fontAlgn="ctr"/>
                      <a:r>
                        <a:rPr lang="en-US" sz="800" u="none" strike="noStrike">
                          <a:effectLst/>
                          <a:latin typeface="Arial" panose="020B0604020202020204" pitchFamily="34" charset="0"/>
                          <a:cs typeface="Arial" panose="020B0604020202020204" pitchFamily="34" charset="0"/>
                        </a:rPr>
                        <a:t>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Баянхонгор</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32.9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21.6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28.4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862.7</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34.5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2.7</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82.3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7,731.5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54.0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6,318.0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71.0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47,428.0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1,294.1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265,021.4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69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1,152.3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8.5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3,281.0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35,780.00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89,450.0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2177326734"/>
                  </a:ext>
                </a:extLst>
              </a:tr>
              <a:tr h="200924">
                <a:tc>
                  <a:txBody>
                    <a:bodyPr/>
                    <a:lstStyle/>
                    <a:p>
                      <a:pPr algn="ctr" fontAlgn="ctr"/>
                      <a:r>
                        <a:rPr lang="en-US" sz="800" u="none" strike="noStrike">
                          <a:effectLst/>
                          <a:latin typeface="Arial" panose="020B0604020202020204" pitchFamily="34" charset="0"/>
                          <a:cs typeface="Arial" panose="020B0604020202020204" pitchFamily="34" charset="0"/>
                        </a:rPr>
                        <a:t>3</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Баян-Өлгий</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19.7</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110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9.8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90.0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      8,460.0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45.0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5,265.0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49.3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32,899.0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      165.0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33,792.0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19.6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327.3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12,352.0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46,200.00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115,500.0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2245170962"/>
                  </a:ext>
                </a:extLst>
              </a:tr>
              <a:tr h="200924">
                <a:tc>
                  <a:txBody>
                    <a:bodyPr/>
                    <a:lstStyle/>
                    <a:p>
                      <a:pPr algn="ctr" fontAlgn="ctr"/>
                      <a:r>
                        <a:rPr lang="en-US" sz="800" u="none" strike="noStrike">
                          <a:effectLst/>
                          <a:latin typeface="Arial" panose="020B0604020202020204" pitchFamily="34" charset="0"/>
                          <a:cs typeface="Arial" panose="020B0604020202020204" pitchFamily="34" charset="0"/>
                        </a:rPr>
                        <a:t>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Булган</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16.3</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19.1</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17.6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125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9.8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40.8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3,830.5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47.8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5,586.8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44.0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29,392.0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187.5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38,400.0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       400.8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19.6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7,565.6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5,986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14,965.0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2614174138"/>
                  </a:ext>
                </a:extLst>
              </a:tr>
              <a:tr h="200924">
                <a:tc>
                  <a:txBody>
                    <a:bodyPr/>
                    <a:lstStyle/>
                    <a:p>
                      <a:pPr algn="ctr" fontAlgn="ctr"/>
                      <a:r>
                        <a:rPr lang="en-US" sz="800" u="none" strike="noStrike">
                          <a:effectLst/>
                          <a:latin typeface="Arial" panose="020B0604020202020204" pitchFamily="34" charset="0"/>
                          <a:cs typeface="Arial" panose="020B0604020202020204" pitchFamily="34" charset="0"/>
                        </a:rPr>
                        <a:t>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Говь-Алтай</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44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9.4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11</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130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6.8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110.0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10,340.0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23.5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2,749.5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27.5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18,370.0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195.0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39,936.0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200.4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18.2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7,025.2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dirty="0">
                          <a:effectLst/>
                          <a:latin typeface="Arial" panose="020B0604020202020204" pitchFamily="34" charset="0"/>
                          <a:cs typeface="Arial" panose="020B0604020202020204" pitchFamily="34" charset="0"/>
                        </a:rPr>
                        <a:t>52,981.20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132,453.0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491450912"/>
                  </a:ext>
                </a:extLst>
              </a:tr>
              <a:tr h="200924">
                <a:tc>
                  <a:txBody>
                    <a:bodyPr/>
                    <a:lstStyle/>
                    <a:p>
                      <a:pPr algn="ctr" fontAlgn="ctr"/>
                      <a:r>
                        <a:rPr lang="en-US" sz="800" u="none" strike="noStrike">
                          <a:effectLst/>
                          <a:latin typeface="Arial" panose="020B0604020202020204" pitchFamily="34" charset="0"/>
                          <a:cs typeface="Arial" panose="020B0604020202020204" pitchFamily="34" charset="0"/>
                        </a:rPr>
                        <a:t>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Говьсүмбэр</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35.5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14.7</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25.3</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55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88.8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8,342.5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36.8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4,299.8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63.3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42,251.0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82.5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16,896.0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133.6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6.5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2,509.0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3,906.10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9,765.3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512655223"/>
                  </a:ext>
                </a:extLst>
              </a:tr>
              <a:tr h="249252">
                <a:tc>
                  <a:txBody>
                    <a:bodyPr/>
                    <a:lstStyle/>
                    <a:p>
                      <a:pPr algn="ctr" fontAlgn="ctr"/>
                      <a:r>
                        <a:rPr lang="en-US" sz="800" u="none" strike="noStrike">
                          <a:effectLst/>
                          <a:latin typeface="Arial" panose="020B0604020202020204" pitchFamily="34" charset="0"/>
                          <a:cs typeface="Arial" panose="020B0604020202020204" pitchFamily="34" charset="0"/>
                        </a:rPr>
                        <a:t>7</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Дархан-Уул</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223</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223</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99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3081.6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18.4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43</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557.5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52,405.0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557.5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65,227.5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247.5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165,330.0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4,622.4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946,667.5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95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1,586.5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86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33,196.0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51,074.60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127,686.5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4245783407"/>
                  </a:ext>
                </a:extLst>
              </a:tr>
              <a:tr h="200924">
                <a:tc>
                  <a:txBody>
                    <a:bodyPr/>
                    <a:lstStyle/>
                    <a:p>
                      <a:pPr algn="ctr" fontAlgn="ctr"/>
                      <a:r>
                        <a:rPr lang="en-US" sz="800" u="none" strike="noStrike">
                          <a:effectLst/>
                          <a:latin typeface="Arial" panose="020B0604020202020204" pitchFamily="34" charset="0"/>
                          <a:cs typeface="Arial" panose="020B0604020202020204" pitchFamily="34" charset="0"/>
                        </a:rPr>
                        <a:t>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Дорнод</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90.4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22.2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26.6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19.7</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226.0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21,244.0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55.5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6,493.5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66.5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44,422.0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29.6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6,051.8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42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701.4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4,632.0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18,000.00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45,000.0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726575916"/>
                  </a:ext>
                </a:extLst>
              </a:tr>
              <a:tr h="249252">
                <a:tc>
                  <a:txBody>
                    <a:bodyPr/>
                    <a:lstStyle/>
                    <a:p>
                      <a:pPr algn="ctr" fontAlgn="ctr"/>
                      <a:r>
                        <a:rPr lang="en-US" sz="800" b="1" u="none" strike="noStrike" dirty="0">
                          <a:effectLst/>
                          <a:latin typeface="Arial" panose="020B0604020202020204" pitchFamily="34" charset="0"/>
                          <a:cs typeface="Arial" panose="020B0604020202020204" pitchFamily="34" charset="0"/>
                        </a:rPr>
                        <a:t>9</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l" fontAlgn="ctr"/>
                      <a:r>
                        <a:rPr lang="mn-MN" sz="800" b="1" u="none" strike="noStrike" dirty="0">
                          <a:effectLst/>
                          <a:latin typeface="Arial" panose="020B0604020202020204" pitchFamily="34" charset="0"/>
                          <a:cs typeface="Arial" panose="020B0604020202020204" pitchFamily="34" charset="0"/>
                        </a:rPr>
                        <a:t>Дорноговь</a:t>
                      </a:r>
                      <a:endParaRPr lang="mn-MN"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69</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18</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25</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8158</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25.3</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1.5</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172.5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16,215.0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45.0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5,265.0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62.5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41,750.0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12,237.0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2,506,137.6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50.6</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845.0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4.5</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1,737.0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r" fontAlgn="ctr"/>
                      <a:r>
                        <a:rPr lang="en-US" sz="800" b="1" u="none" strike="noStrike" dirty="0">
                          <a:effectLst/>
                          <a:latin typeface="Arial" panose="020B0604020202020204" pitchFamily="34" charset="0"/>
                          <a:cs typeface="Arial" panose="020B0604020202020204" pitchFamily="34" charset="0"/>
                        </a:rPr>
                        <a:t>7,300.00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l" fontAlgn="ctr"/>
                      <a:r>
                        <a:rPr lang="en-US" sz="800" b="1" u="none" strike="noStrike" dirty="0">
                          <a:effectLst/>
                          <a:latin typeface="Arial" panose="020B0604020202020204" pitchFamily="34" charset="0"/>
                          <a:cs typeface="Arial" panose="020B0604020202020204" pitchFamily="34" charset="0"/>
                        </a:rPr>
                        <a:t>      18,250.0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extLst>
                  <a:ext uri="{0D108BD9-81ED-4DB2-BD59-A6C34878D82A}">
                    <a16:rowId xmlns="" xmlns:a16="http://schemas.microsoft.com/office/drawing/2014/main" val="2407798128"/>
                  </a:ext>
                </a:extLst>
              </a:tr>
              <a:tr h="200924">
                <a:tc>
                  <a:txBody>
                    <a:bodyPr/>
                    <a:lstStyle/>
                    <a:p>
                      <a:pPr algn="ctr" fontAlgn="ctr"/>
                      <a:r>
                        <a:rPr lang="en-US" sz="800" u="none" strike="noStrike">
                          <a:effectLst/>
                          <a:latin typeface="Arial" panose="020B0604020202020204" pitchFamily="34" charset="0"/>
                          <a:cs typeface="Arial" panose="020B0604020202020204" pitchFamily="34" charset="0"/>
                        </a:rPr>
                        <a:t>10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Дундговь</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25.9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25.9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17.5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64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11.5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64.8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6,086.5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64.8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7,575.8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43.8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29,225.0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96.0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19,660.8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534.4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926.4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1,200.00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3,000.0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4202809842"/>
                  </a:ext>
                </a:extLst>
              </a:tr>
              <a:tr h="200924">
                <a:tc>
                  <a:txBody>
                    <a:bodyPr/>
                    <a:lstStyle/>
                    <a:p>
                      <a:pPr algn="ctr" fontAlgn="ctr"/>
                      <a:r>
                        <a:rPr lang="en-US" sz="800" b="1" u="none" strike="noStrike" dirty="0">
                          <a:effectLst/>
                          <a:latin typeface="Arial" panose="020B0604020202020204" pitchFamily="34" charset="0"/>
                          <a:cs typeface="Arial" panose="020B0604020202020204" pitchFamily="34" charset="0"/>
                        </a:rPr>
                        <a:t>11</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l" fontAlgn="ctr"/>
                      <a:r>
                        <a:rPr lang="mn-MN" sz="800" b="1" u="none" strike="noStrike">
                          <a:effectLst/>
                          <a:latin typeface="Arial" panose="020B0604020202020204" pitchFamily="34" charset="0"/>
                          <a:cs typeface="Arial" panose="020B0604020202020204" pitchFamily="34" charset="0"/>
                        </a:rPr>
                        <a:t>Завхан</a:t>
                      </a:r>
                      <a:endParaRPr lang="mn-MN"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14.5</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12.2</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9.3</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76.9</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21.1</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4.8</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36.3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3,407.5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30.5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3,568.5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23.3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15,531.0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115.4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23,623.7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65</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1,085.5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9.6</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3,705.6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r" fontAlgn="ctr"/>
                      <a:r>
                        <a:rPr lang="en-US" sz="800" b="1" u="none" strike="noStrike" dirty="0">
                          <a:effectLst/>
                          <a:latin typeface="Arial" panose="020B0604020202020204" pitchFamily="34" charset="0"/>
                          <a:cs typeface="Arial" panose="020B0604020202020204" pitchFamily="34" charset="0"/>
                        </a:rPr>
                        <a:t>41,837.00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l" fontAlgn="ctr"/>
                      <a:r>
                        <a:rPr lang="en-US" sz="800" b="1" u="none" strike="noStrike" dirty="0">
                          <a:effectLst/>
                          <a:latin typeface="Arial" panose="020B0604020202020204" pitchFamily="34" charset="0"/>
                          <a:cs typeface="Arial" panose="020B0604020202020204" pitchFamily="34" charset="0"/>
                        </a:rPr>
                        <a:t>    104,592.5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extLst>
                  <a:ext uri="{0D108BD9-81ED-4DB2-BD59-A6C34878D82A}">
                    <a16:rowId xmlns="" xmlns:a16="http://schemas.microsoft.com/office/drawing/2014/main" val="1670524859"/>
                  </a:ext>
                </a:extLst>
              </a:tr>
              <a:tr h="249252">
                <a:tc>
                  <a:txBody>
                    <a:bodyPr/>
                    <a:lstStyle/>
                    <a:p>
                      <a:pPr algn="ctr" fontAlgn="ctr"/>
                      <a:r>
                        <a:rPr lang="en-US" sz="800" u="none" strike="noStrike">
                          <a:effectLst/>
                          <a:latin typeface="Arial" panose="020B0604020202020204" pitchFamily="34" charset="0"/>
                          <a:cs typeface="Arial" panose="020B0604020202020204" pitchFamily="34" charset="0"/>
                        </a:rPr>
                        <a:t>12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Орхон</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80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141.4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173.4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736.8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35.8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9.8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200.0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18,800.0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353.5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41,359.5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433.5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289,578.0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1,105.2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226,345.0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135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2,254.5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19.6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7,565.6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74,188.90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185,472.3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2216109028"/>
                  </a:ext>
                </a:extLst>
              </a:tr>
              <a:tr h="249252">
                <a:tc>
                  <a:txBody>
                    <a:bodyPr/>
                    <a:lstStyle/>
                    <a:p>
                      <a:pPr algn="ctr" fontAlgn="ctr"/>
                      <a:r>
                        <a:rPr lang="en-US" sz="800" b="1" u="none" strike="noStrike" dirty="0">
                          <a:effectLst/>
                          <a:latin typeface="Arial" panose="020B0604020202020204" pitchFamily="34" charset="0"/>
                          <a:cs typeface="Arial" panose="020B0604020202020204" pitchFamily="34" charset="0"/>
                        </a:rPr>
                        <a:t>13</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l" fontAlgn="ctr"/>
                      <a:r>
                        <a:rPr lang="mn-MN" sz="800" b="1" u="none" strike="noStrike" dirty="0">
                          <a:effectLst/>
                          <a:latin typeface="Arial" panose="020B0604020202020204" pitchFamily="34" charset="0"/>
                          <a:cs typeface="Arial" panose="020B0604020202020204" pitchFamily="34" charset="0"/>
                        </a:rPr>
                        <a:t>Өвөрхангай</a:t>
                      </a:r>
                      <a:endParaRPr lang="mn-MN"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63.9</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24.3</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9.1</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1219.2</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70.9</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3.9</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159.8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15,016.5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60.8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7,107.8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22.8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15,197.0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1,828.8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374,538.2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58</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968.6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7.8</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3,010.8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r" fontAlgn="ctr"/>
                      <a:r>
                        <a:rPr lang="en-US" sz="800" b="1" u="none" strike="noStrike" dirty="0">
                          <a:effectLst/>
                          <a:latin typeface="Arial" panose="020B0604020202020204" pitchFamily="34" charset="0"/>
                          <a:cs typeface="Arial" panose="020B0604020202020204" pitchFamily="34" charset="0"/>
                        </a:rPr>
                        <a:t>9,264.50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l" fontAlgn="ctr"/>
                      <a:r>
                        <a:rPr lang="en-US" sz="800" b="1" u="none" strike="noStrike" dirty="0">
                          <a:effectLst/>
                          <a:latin typeface="Arial" panose="020B0604020202020204" pitchFamily="34" charset="0"/>
                          <a:cs typeface="Arial" panose="020B0604020202020204" pitchFamily="34" charset="0"/>
                        </a:rPr>
                        <a:t>      23,161.3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extLst>
                  <a:ext uri="{0D108BD9-81ED-4DB2-BD59-A6C34878D82A}">
                    <a16:rowId xmlns="" xmlns:a16="http://schemas.microsoft.com/office/drawing/2014/main" val="2134164608"/>
                  </a:ext>
                </a:extLst>
              </a:tr>
              <a:tr h="249252">
                <a:tc>
                  <a:txBody>
                    <a:bodyPr/>
                    <a:lstStyle/>
                    <a:p>
                      <a:pPr algn="ctr" fontAlgn="ctr"/>
                      <a:r>
                        <a:rPr lang="en-US" sz="800" u="none" strike="noStrike">
                          <a:effectLst/>
                          <a:latin typeface="Arial" panose="020B0604020202020204" pitchFamily="34" charset="0"/>
                          <a:cs typeface="Arial" panose="020B0604020202020204" pitchFamily="34" charset="0"/>
                        </a:rPr>
                        <a:t>14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Өмнөговь</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115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60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55.5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12060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79.2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4.2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287.5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    27,025.0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     150.0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17,550.0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    138.8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      92,685.0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18,090.0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 3,704,832.0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124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2,070.8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5.2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2,007.2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4,241.60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10,604.0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1733099381"/>
                  </a:ext>
                </a:extLst>
              </a:tr>
              <a:tr h="249252">
                <a:tc>
                  <a:txBody>
                    <a:bodyPr/>
                    <a:lstStyle/>
                    <a:p>
                      <a:pPr algn="ctr" fontAlgn="ctr"/>
                      <a:r>
                        <a:rPr lang="en-US" sz="800" u="none" strike="noStrike" dirty="0">
                          <a:effectLst/>
                          <a:latin typeface="Arial" panose="020B0604020202020204" pitchFamily="34" charset="0"/>
                          <a:cs typeface="Arial" panose="020B0604020202020204" pitchFamily="34" charset="0"/>
                        </a:rPr>
                        <a:t>15</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l" fontAlgn="ctr"/>
                      <a:r>
                        <a:rPr lang="mn-MN" sz="800" u="none" strike="noStrike" dirty="0">
                          <a:effectLst/>
                          <a:latin typeface="Arial" panose="020B0604020202020204" pitchFamily="34" charset="0"/>
                          <a:cs typeface="Arial" panose="020B0604020202020204" pitchFamily="34" charset="0"/>
                        </a:rPr>
                        <a:t>Сүхбаатар</a:t>
                      </a:r>
                      <a:endParaRPr lang="mn-MN"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18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35.9</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95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1530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9.6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3.9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     45.0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      4,230.0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      89.8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    10,500.8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    237.5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     158,650.0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   2,295.0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    470,016.0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31</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       517.7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4.7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      1,814.2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r" fontAlgn="ctr"/>
                      <a:r>
                        <a:rPr lang="en-US" sz="800" u="none" strike="noStrike" dirty="0">
                          <a:effectLst/>
                          <a:latin typeface="Arial" panose="020B0604020202020204" pitchFamily="34" charset="0"/>
                          <a:cs typeface="Arial" panose="020B0604020202020204" pitchFamily="34" charset="0"/>
                        </a:rPr>
                        <a:t>3,400.00</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8,500.0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extLst>
                  <a:ext uri="{0D108BD9-81ED-4DB2-BD59-A6C34878D82A}">
                    <a16:rowId xmlns="" xmlns:a16="http://schemas.microsoft.com/office/drawing/2014/main" val="1838954904"/>
                  </a:ext>
                </a:extLst>
              </a:tr>
              <a:tr h="200924">
                <a:tc>
                  <a:txBody>
                    <a:bodyPr/>
                    <a:lstStyle/>
                    <a:p>
                      <a:pPr algn="ctr" fontAlgn="ctr"/>
                      <a:r>
                        <a:rPr lang="en-US" sz="800" b="1" u="none" strike="noStrike" dirty="0">
                          <a:effectLst/>
                          <a:latin typeface="Arial" panose="020B0604020202020204" pitchFamily="34" charset="0"/>
                          <a:cs typeface="Arial" panose="020B0604020202020204" pitchFamily="34" charset="0"/>
                        </a:rPr>
                        <a:t>16</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l" fontAlgn="ctr"/>
                      <a:r>
                        <a:rPr lang="mn-MN" sz="800" b="1" u="none" strike="noStrike" dirty="0">
                          <a:effectLst/>
                          <a:latin typeface="Arial" panose="020B0604020202020204" pitchFamily="34" charset="0"/>
                          <a:cs typeface="Arial" panose="020B0604020202020204" pitchFamily="34" charset="0"/>
                        </a:rPr>
                        <a:t>Сэлэнгэ</a:t>
                      </a:r>
                      <a:endParaRPr lang="mn-MN"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37</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17</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54.4</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35.7</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11.4</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7.5</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92.5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8,695.0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42.5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4,972.5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136.0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90,848.0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53.6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10,967.0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47</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784.9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15</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5,790.0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r" fontAlgn="ctr"/>
                      <a:r>
                        <a:rPr lang="en-US" sz="800" b="1" u="none" strike="noStrike" dirty="0">
                          <a:effectLst/>
                          <a:latin typeface="Arial" panose="020B0604020202020204" pitchFamily="34" charset="0"/>
                          <a:cs typeface="Arial" panose="020B0604020202020204" pitchFamily="34" charset="0"/>
                        </a:rPr>
                        <a:t>6,540.00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tc>
                  <a:txBody>
                    <a:bodyPr/>
                    <a:lstStyle/>
                    <a:p>
                      <a:pPr algn="l" fontAlgn="ctr"/>
                      <a:r>
                        <a:rPr lang="en-US" sz="800" b="1" u="none" strike="noStrike" dirty="0">
                          <a:effectLst/>
                          <a:latin typeface="Arial" panose="020B0604020202020204" pitchFamily="34" charset="0"/>
                          <a:cs typeface="Arial" panose="020B0604020202020204" pitchFamily="34" charset="0"/>
                        </a:rPr>
                        <a:t>      16,350.0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1"/>
                    </a:solidFill>
                  </a:tcPr>
                </a:tc>
                <a:extLst>
                  <a:ext uri="{0D108BD9-81ED-4DB2-BD59-A6C34878D82A}">
                    <a16:rowId xmlns="" xmlns:a16="http://schemas.microsoft.com/office/drawing/2014/main" val="2638663067"/>
                  </a:ext>
                </a:extLst>
              </a:tr>
              <a:tr h="249252">
                <a:tc>
                  <a:txBody>
                    <a:bodyPr/>
                    <a:lstStyle/>
                    <a:p>
                      <a:pPr algn="ctr" fontAlgn="ctr"/>
                      <a:r>
                        <a:rPr lang="en-US" sz="800" u="none" strike="noStrike">
                          <a:effectLst/>
                          <a:latin typeface="Arial" panose="020B0604020202020204" pitchFamily="34" charset="0"/>
                          <a:cs typeface="Arial" panose="020B0604020202020204" pitchFamily="34" charset="0"/>
                        </a:rPr>
                        <a:t>17</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Увс</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18.6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15.6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1147.3</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12.5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14.6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46.5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4,371.0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731.3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39.0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26,052.0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1,721.0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352,450.6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       634.6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dirty="0">
                          <a:effectLst/>
                          <a:latin typeface="Arial" panose="020B0604020202020204" pitchFamily="34" charset="0"/>
                          <a:cs typeface="Arial" panose="020B0604020202020204" pitchFamily="34" charset="0"/>
                        </a:rPr>
                        <a:t>29.2</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11,271.2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19,545.60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48,864.0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4200334227"/>
                  </a:ext>
                </a:extLst>
              </a:tr>
              <a:tr h="200924">
                <a:tc>
                  <a:txBody>
                    <a:bodyPr/>
                    <a:lstStyle/>
                    <a:p>
                      <a:pPr algn="ctr" fontAlgn="ctr"/>
                      <a:r>
                        <a:rPr lang="en-US" sz="800" u="none" strike="noStrike">
                          <a:effectLst/>
                          <a:latin typeface="Arial" panose="020B0604020202020204" pitchFamily="34" charset="0"/>
                          <a:cs typeface="Arial" panose="020B0604020202020204" pitchFamily="34" charset="0"/>
                        </a:rPr>
                        <a:t>18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Төв</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39.2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27.9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43.5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78.9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8.6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0.7</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98.0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9,212.0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69.8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8,160.8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108.8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72,645.0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118.4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24,238.1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27</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450.9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12.4</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4,786.4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18,800.00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47,000.0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580859333"/>
                  </a:ext>
                </a:extLst>
              </a:tr>
              <a:tr h="200924">
                <a:tc>
                  <a:txBody>
                    <a:bodyPr/>
                    <a:lstStyle/>
                    <a:p>
                      <a:pPr algn="ctr" fontAlgn="ctr"/>
                      <a:r>
                        <a:rPr lang="en-US" sz="800" u="none" strike="noStrike">
                          <a:effectLst/>
                          <a:latin typeface="Arial" panose="020B0604020202020204" pitchFamily="34" charset="0"/>
                          <a:cs typeface="Arial" panose="020B0604020202020204" pitchFamily="34" charset="0"/>
                        </a:rPr>
                        <a:t>19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Ховд</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17.9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17.9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27.8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22.3</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14.1</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5.9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44.8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4,206.5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44.8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5,235.8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69.5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46,426.0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33.5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6,850.6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28.2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470.9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11.6</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4,477.6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7,993.28</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19,983.2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2988893289"/>
                  </a:ext>
                </a:extLst>
              </a:tr>
              <a:tr h="249252">
                <a:tc>
                  <a:txBody>
                    <a:bodyPr/>
                    <a:lstStyle/>
                    <a:p>
                      <a:pPr algn="ctr" fontAlgn="ctr"/>
                      <a:r>
                        <a:rPr lang="en-US" sz="800" u="none" strike="noStrike">
                          <a:effectLst/>
                          <a:latin typeface="Arial" panose="020B0604020202020204" pitchFamily="34" charset="0"/>
                          <a:cs typeface="Arial" panose="020B0604020202020204" pitchFamily="34" charset="0"/>
                        </a:rPr>
                        <a:t>20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mn-MN" sz="800" u="none" strike="noStrike">
                          <a:effectLst/>
                          <a:latin typeface="Arial" panose="020B0604020202020204" pitchFamily="34" charset="0"/>
                          <a:cs typeface="Arial" panose="020B0604020202020204" pitchFamily="34" charset="0"/>
                        </a:rPr>
                        <a:t>Хөвсгөл</a:t>
                      </a:r>
                      <a:endParaRPr lang="mn-MN"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21.3</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19.7</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37.9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1342.0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15.2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4.5</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53.3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5,005.5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49.3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5,762.3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94.8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63,293.0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2,013.0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412,262.4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72</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1,202.4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9</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3,474.0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11,500.00</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28,750.0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712032366"/>
                  </a:ext>
                </a:extLst>
              </a:tr>
              <a:tr h="200924">
                <a:tc>
                  <a:txBody>
                    <a:bodyPr/>
                    <a:lstStyle/>
                    <a:p>
                      <a:pPr algn="ctr" fontAlgn="ctr"/>
                      <a:r>
                        <a:rPr lang="en-US" sz="800" b="1" u="none" strike="noStrike" dirty="0">
                          <a:effectLst/>
                          <a:latin typeface="Arial" panose="020B0604020202020204" pitchFamily="34" charset="0"/>
                          <a:cs typeface="Arial" panose="020B0604020202020204" pitchFamily="34" charset="0"/>
                        </a:rPr>
                        <a:t>21</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l" fontAlgn="ctr"/>
                      <a:r>
                        <a:rPr lang="mn-MN" sz="800" b="1" u="none" strike="noStrike" dirty="0">
                          <a:effectLst/>
                          <a:latin typeface="Arial" panose="020B0604020202020204" pitchFamily="34" charset="0"/>
                          <a:cs typeface="Arial" panose="020B0604020202020204" pitchFamily="34" charset="0"/>
                        </a:rPr>
                        <a:t>Хэнтий</a:t>
                      </a:r>
                      <a:endParaRPr lang="mn-MN"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37.2</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22.7</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15.7</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74.4</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19.1</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4</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93.0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8,742.0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56.8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6,639.8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39.3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26,219.0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      111.6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22,855.7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38.2</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637.9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8</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ctr" fontAlgn="ctr"/>
                      <a:r>
                        <a:rPr lang="en-US" sz="800" b="1" u="none" strike="noStrike">
                          <a:effectLst/>
                          <a:latin typeface="Arial" panose="020B0604020202020204" pitchFamily="34" charset="0"/>
                          <a:cs typeface="Arial" panose="020B0604020202020204" pitchFamily="34" charset="0"/>
                        </a:rPr>
                        <a:t>      3,088.0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r" fontAlgn="ctr"/>
                      <a:r>
                        <a:rPr lang="en-US" sz="800" b="1" u="none" strike="noStrike" dirty="0">
                          <a:effectLst/>
                          <a:latin typeface="Arial" panose="020B0604020202020204" pitchFamily="34" charset="0"/>
                          <a:cs typeface="Arial" panose="020B0604020202020204" pitchFamily="34" charset="0"/>
                        </a:rPr>
                        <a:t>18,652.64</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tc>
                  <a:txBody>
                    <a:bodyPr/>
                    <a:lstStyle/>
                    <a:p>
                      <a:pPr algn="l" fontAlgn="ctr"/>
                      <a:r>
                        <a:rPr lang="en-US" sz="800" b="1" u="none" strike="noStrike" dirty="0">
                          <a:effectLst/>
                          <a:latin typeface="Arial" panose="020B0604020202020204" pitchFamily="34" charset="0"/>
                          <a:cs typeface="Arial" panose="020B0604020202020204" pitchFamily="34" charset="0"/>
                        </a:rPr>
                        <a:t>      46,631.6 </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solidFill>
                      <a:schemeClr val="accent2"/>
                    </a:solidFill>
                  </a:tcPr>
                </a:tc>
                <a:extLst>
                  <a:ext uri="{0D108BD9-81ED-4DB2-BD59-A6C34878D82A}">
                    <a16:rowId xmlns="" xmlns:a16="http://schemas.microsoft.com/office/drawing/2014/main" val="3245116874"/>
                  </a:ext>
                </a:extLst>
              </a:tr>
              <a:tr h="249252">
                <a:tc gridSpan="2">
                  <a:txBody>
                    <a:bodyPr/>
                    <a:lstStyle/>
                    <a:p>
                      <a:pPr algn="ctr" fontAlgn="ctr"/>
                      <a:r>
                        <a:rPr lang="mn-MN" sz="800" u="none" strike="noStrike">
                          <a:effectLst/>
                          <a:latin typeface="Arial" panose="020B0604020202020204" pitchFamily="34" charset="0"/>
                          <a:cs typeface="Arial" panose="020B0604020202020204" pitchFamily="34" charset="0"/>
                        </a:rPr>
                        <a:t>ДҮН</a:t>
                      </a:r>
                      <a:endParaRPr lang="mn-MN"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hMerge="1">
                  <a:txBody>
                    <a:bodyPr/>
                    <a:lstStyle/>
                    <a:p>
                      <a:endParaRPr lang="en-US"/>
                    </a:p>
                  </a:txBody>
                  <a:tcPr/>
                </a:tc>
                <a:tc>
                  <a:txBody>
                    <a:bodyPr/>
                    <a:lstStyle/>
                    <a:p>
                      <a:pPr algn="ctr" fontAlgn="ctr"/>
                      <a:r>
                        <a:rPr lang="en-US" sz="800" u="none" strike="noStrike">
                          <a:effectLst/>
                          <a:latin typeface="Arial" panose="020B0604020202020204" pitchFamily="34" charset="0"/>
                          <a:cs typeface="Arial" panose="020B0604020202020204" pitchFamily="34" charset="0"/>
                        </a:rPr>
                        <a:t>1062.6</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775.4</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811.4</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31191.5</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450.4</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152.8</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2,656.5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249,711.0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1,938.5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226,804.5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2,028.5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1,355,038.0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46,787.3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9,582,028.8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1,054.4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17,608.5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329.8</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127,302.8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r" fontAlgn="ctr"/>
                      <a:r>
                        <a:rPr lang="en-US" sz="800" u="none" strike="noStrike">
                          <a:effectLst/>
                          <a:latin typeface="Arial" panose="020B0604020202020204" pitchFamily="34" charset="0"/>
                          <a:cs typeface="Arial" panose="020B0604020202020204" pitchFamily="34" charset="0"/>
                        </a:rPr>
                        <a:t>480,897.01</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l" fontAlgn="ctr"/>
                      <a:r>
                        <a:rPr lang="en-US" sz="800" u="none" strike="noStrike">
                          <a:effectLst/>
                          <a:latin typeface="Arial" panose="020B0604020202020204" pitchFamily="34" charset="0"/>
                          <a:cs typeface="Arial" panose="020B0604020202020204" pitchFamily="34" charset="0"/>
                        </a:rPr>
                        <a:t> 1,202,242.5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extLst>
                  <a:ext uri="{0D108BD9-81ED-4DB2-BD59-A6C34878D82A}">
                    <a16:rowId xmlns="" xmlns:a16="http://schemas.microsoft.com/office/drawing/2014/main" val="4196020857"/>
                  </a:ext>
                </a:extLst>
              </a:tr>
              <a:tr h="227565">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a:txBody>
                    <a:bodyPr/>
                    <a:lstStyle/>
                    <a:p>
                      <a:pPr algn="ctr" fontAlgn="ctr"/>
                      <a:r>
                        <a:rPr lang="en-US" sz="800" u="none" strike="noStrike">
                          <a:effectLst/>
                          <a:latin typeface="Arial" panose="020B0604020202020204" pitchFamily="34" charset="0"/>
                          <a:cs typeface="Arial" panose="020B0604020202020204" pitchFamily="34" charset="0"/>
                        </a:rPr>
                        <a:t> </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4531" marR="4531" marT="4531" marB="0" anchor="ctr"/>
                </a:tc>
                <a:tc gridSpan="2">
                  <a:txBody>
                    <a:bodyPr/>
                    <a:lstStyle/>
                    <a:p>
                      <a:pPr algn="r" fontAlgn="ctr"/>
                      <a:r>
                        <a:rPr lang="en-US" sz="800" u="none" strike="noStrike" dirty="0">
                          <a:effectLst/>
                          <a:latin typeface="Arial" panose="020B0604020202020204" pitchFamily="34" charset="0"/>
                          <a:cs typeface="Arial" panose="020B0604020202020204" pitchFamily="34" charset="0"/>
                        </a:rPr>
                        <a:t>1,683,139.54</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4531" marR="4531" marT="4531" marB="0" anchor="ctr"/>
                </a:tc>
                <a:tc hMerge="1">
                  <a:txBody>
                    <a:bodyPr/>
                    <a:lstStyle/>
                    <a:p>
                      <a:endParaRPr lang="en-US"/>
                    </a:p>
                  </a:txBody>
                  <a:tcPr/>
                </a:tc>
                <a:extLst>
                  <a:ext uri="{0D108BD9-81ED-4DB2-BD59-A6C34878D82A}">
                    <a16:rowId xmlns="" xmlns:a16="http://schemas.microsoft.com/office/drawing/2014/main" val="3610595589"/>
                  </a:ext>
                </a:extLst>
              </a:tr>
            </a:tbl>
          </a:graphicData>
        </a:graphic>
      </p:graphicFrame>
      <p:sp>
        <p:nvSpPr>
          <p:cNvPr id="4" name="Rectangle 3">
            <a:extLst>
              <a:ext uri="{FF2B5EF4-FFF2-40B4-BE49-F238E27FC236}">
                <a16:creationId xmlns="" xmlns:a16="http://schemas.microsoft.com/office/drawing/2014/main" id="{34F60695-8996-4209-9C65-2E02BE194AFB}"/>
              </a:ext>
            </a:extLst>
          </p:cNvPr>
          <p:cNvSpPr/>
          <p:nvPr/>
        </p:nvSpPr>
        <p:spPr>
          <a:xfrm>
            <a:off x="3660727" y="641408"/>
            <a:ext cx="8439833" cy="307777"/>
          </a:xfrm>
          <a:prstGeom prst="rect">
            <a:avLst/>
          </a:prstGeom>
        </p:spPr>
        <p:txBody>
          <a:bodyPr wrap="square">
            <a:spAutoFit/>
          </a:bodyPr>
          <a:lstStyle/>
          <a:p>
            <a:r>
              <a:rPr lang="mn-MN" sz="1400" b="1" dirty="0" smtClean="0">
                <a:solidFill>
                  <a:srgbClr val="002060"/>
                </a:solidFill>
                <a:latin typeface="Arial" panose="020B0604020202020204" pitchFamily="34" charset="0"/>
                <a:cs typeface="Arial" panose="020B0604020202020204" pitchFamily="34" charset="0"/>
              </a:rPr>
              <a:t>	</a:t>
            </a:r>
            <a:r>
              <a:rPr lang="en-US" sz="1400" b="1" i="1" dirty="0" smtClean="0">
                <a:solidFill>
                  <a:srgbClr val="002060"/>
                </a:solidFill>
                <a:latin typeface="Arial" panose="020B0604020202020204" pitchFamily="34" charset="0"/>
                <a:cs typeface="Arial" panose="020B0604020202020204" pitchFamily="34" charset="0"/>
              </a:rPr>
              <a:t>21 </a:t>
            </a:r>
            <a:r>
              <a:rPr lang="en-US" sz="1400" b="1" i="1" dirty="0" err="1">
                <a:solidFill>
                  <a:srgbClr val="002060"/>
                </a:solidFill>
                <a:latin typeface="Arial" panose="020B0604020202020204" pitchFamily="34" charset="0"/>
                <a:cs typeface="Arial" panose="020B0604020202020204" pitchFamily="34" charset="0"/>
              </a:rPr>
              <a:t>аймгийн</a:t>
            </a:r>
            <a:r>
              <a:rPr lang="en-US" sz="1400" b="1" i="1" dirty="0">
                <a:solidFill>
                  <a:srgbClr val="002060"/>
                </a:solidFill>
                <a:latin typeface="Arial" panose="020B0604020202020204" pitchFamily="34" charset="0"/>
                <a:cs typeface="Arial" panose="020B0604020202020204" pitchFamily="34" charset="0"/>
              </a:rPr>
              <a:t> </a:t>
            </a:r>
            <a:r>
              <a:rPr lang="en-US" sz="1400" b="1" i="1" dirty="0" err="1">
                <a:solidFill>
                  <a:srgbClr val="002060"/>
                </a:solidFill>
                <a:latin typeface="Arial" panose="020B0604020202020204" pitchFamily="34" charset="0"/>
                <a:cs typeface="Arial" panose="020B0604020202020204" pitchFamily="34" charset="0"/>
              </a:rPr>
              <a:t>инженерийн</a:t>
            </a:r>
            <a:r>
              <a:rPr lang="en-US" sz="1400" b="1" i="1" dirty="0">
                <a:solidFill>
                  <a:srgbClr val="002060"/>
                </a:solidFill>
                <a:latin typeface="Arial" panose="020B0604020202020204" pitchFamily="34" charset="0"/>
                <a:cs typeface="Arial" panose="020B0604020202020204" pitchFamily="34" charset="0"/>
              </a:rPr>
              <a:t> </a:t>
            </a:r>
            <a:r>
              <a:rPr lang="en-US" sz="1400" b="1" i="1" dirty="0" err="1">
                <a:solidFill>
                  <a:srgbClr val="002060"/>
                </a:solidFill>
                <a:latin typeface="Arial" panose="020B0604020202020204" pitchFamily="34" charset="0"/>
                <a:cs typeface="Arial" panose="020B0604020202020204" pitchFamily="34" charset="0"/>
              </a:rPr>
              <a:t>шугам</a:t>
            </a:r>
            <a:r>
              <a:rPr lang="en-US" sz="1400" b="1" i="1" dirty="0">
                <a:solidFill>
                  <a:srgbClr val="002060"/>
                </a:solidFill>
                <a:latin typeface="Arial" panose="020B0604020202020204" pitchFamily="34" charset="0"/>
                <a:cs typeface="Arial" panose="020B0604020202020204" pitchFamily="34" charset="0"/>
              </a:rPr>
              <a:t> </a:t>
            </a:r>
            <a:r>
              <a:rPr lang="en-US" sz="1400" b="1" i="1" dirty="0" err="1">
                <a:solidFill>
                  <a:srgbClr val="002060"/>
                </a:solidFill>
                <a:latin typeface="Arial" panose="020B0604020202020204" pitchFamily="34" charset="0"/>
                <a:cs typeface="Arial" panose="020B0604020202020204" pitchFamily="34" charset="0"/>
              </a:rPr>
              <a:t>сүлжээний</a:t>
            </a:r>
            <a:r>
              <a:rPr lang="en-US" sz="1400" b="1" i="1" dirty="0">
                <a:solidFill>
                  <a:srgbClr val="002060"/>
                </a:solidFill>
                <a:latin typeface="Arial" panose="020B0604020202020204" pitchFamily="34" charset="0"/>
                <a:cs typeface="Arial" panose="020B0604020202020204" pitchFamily="34" charset="0"/>
              </a:rPr>
              <a:t> </a:t>
            </a:r>
            <a:r>
              <a:rPr lang="en-US" sz="1400" b="1" i="1" dirty="0" err="1">
                <a:solidFill>
                  <a:srgbClr val="002060"/>
                </a:solidFill>
                <a:latin typeface="Arial" panose="020B0604020202020204" pitchFamily="34" charset="0"/>
                <a:cs typeface="Arial" panose="020B0604020202020204" pitchFamily="34" charset="0"/>
              </a:rPr>
              <a:t>өнөөгийн</a:t>
            </a:r>
            <a:r>
              <a:rPr lang="en-US" sz="1400" b="1" i="1" dirty="0">
                <a:solidFill>
                  <a:srgbClr val="002060"/>
                </a:solidFill>
                <a:latin typeface="Arial" panose="020B0604020202020204" pitchFamily="34" charset="0"/>
                <a:cs typeface="Arial" panose="020B0604020202020204" pitchFamily="34" charset="0"/>
              </a:rPr>
              <a:t> </a:t>
            </a:r>
            <a:r>
              <a:rPr lang="en-US" sz="1400" b="1" i="1" dirty="0" err="1">
                <a:solidFill>
                  <a:srgbClr val="002060"/>
                </a:solidFill>
                <a:latin typeface="Arial" panose="020B0604020202020204" pitchFamily="34" charset="0"/>
                <a:cs typeface="Arial" panose="020B0604020202020204" pitchFamily="34" charset="0"/>
              </a:rPr>
              <a:t>байдал</a:t>
            </a:r>
            <a:r>
              <a:rPr lang="en-US" sz="1400" b="1" i="1" dirty="0">
                <a:solidFill>
                  <a:srgbClr val="002060"/>
                </a:solidFill>
                <a:latin typeface="Arial" panose="020B0604020202020204" pitchFamily="34" charset="0"/>
                <a:cs typeface="Arial" panose="020B0604020202020204" pitchFamily="34" charset="0"/>
              </a:rPr>
              <a:t> </a:t>
            </a:r>
            <a:r>
              <a:rPr lang="en-US" sz="1400" b="1" i="1" dirty="0" err="1">
                <a:solidFill>
                  <a:srgbClr val="002060"/>
                </a:solidFill>
                <a:latin typeface="Arial" panose="020B0604020202020204" pitchFamily="34" charset="0"/>
                <a:cs typeface="Arial" panose="020B0604020202020204" pitchFamily="34" charset="0"/>
              </a:rPr>
              <a:t>болон</a:t>
            </a:r>
            <a:r>
              <a:rPr lang="en-US" sz="1400" b="1" i="1" dirty="0">
                <a:solidFill>
                  <a:srgbClr val="002060"/>
                </a:solidFill>
                <a:latin typeface="Arial" panose="020B0604020202020204" pitchFamily="34" charset="0"/>
                <a:cs typeface="Arial" panose="020B0604020202020204" pitchFamily="34" charset="0"/>
              </a:rPr>
              <a:t> 2030 </a:t>
            </a:r>
            <a:r>
              <a:rPr lang="en-US" sz="1400" b="1" i="1" dirty="0" err="1">
                <a:solidFill>
                  <a:srgbClr val="002060"/>
                </a:solidFill>
                <a:latin typeface="Arial" panose="020B0604020202020204" pitchFamily="34" charset="0"/>
                <a:cs typeface="Arial" panose="020B0604020202020204" pitchFamily="34" charset="0"/>
              </a:rPr>
              <a:t>оны</a:t>
            </a:r>
            <a:r>
              <a:rPr lang="en-US" sz="1400" b="1" i="1" dirty="0">
                <a:solidFill>
                  <a:srgbClr val="002060"/>
                </a:solidFill>
                <a:latin typeface="Arial" panose="020B0604020202020204" pitchFamily="34" charset="0"/>
                <a:cs typeface="Arial" panose="020B0604020202020204" pitchFamily="34" charset="0"/>
              </a:rPr>
              <a:t> </a:t>
            </a:r>
            <a:r>
              <a:rPr lang="en-US" sz="1400" b="1" i="1" dirty="0" err="1">
                <a:solidFill>
                  <a:srgbClr val="002060"/>
                </a:solidFill>
                <a:latin typeface="Arial" panose="020B0604020202020204" pitchFamily="34" charset="0"/>
                <a:cs typeface="Arial" panose="020B0604020202020204" pitchFamily="34" charset="0"/>
              </a:rPr>
              <a:t>төсөөлөл</a:t>
            </a:r>
            <a:endParaRPr lang="en-US" sz="1400" b="1" i="1" dirty="0">
              <a:solidFill>
                <a:srgbClr val="002060"/>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 xmlns:a16="http://schemas.microsoft.com/office/drawing/2014/main" id="{28A4852A-15C4-4E74-ABBB-B410956C185C}"/>
              </a:ext>
            </a:extLst>
          </p:cNvPr>
          <p:cNvGrpSpPr/>
          <p:nvPr/>
        </p:nvGrpSpPr>
        <p:grpSpPr>
          <a:xfrm>
            <a:off x="-1" y="13687"/>
            <a:ext cx="12192001" cy="758637"/>
            <a:chOff x="0" y="64736"/>
            <a:chExt cx="12192001" cy="758637"/>
          </a:xfrm>
        </p:grpSpPr>
        <p:sp>
          <p:nvSpPr>
            <p:cNvPr id="6" name="TextBox 5">
              <a:extLst>
                <a:ext uri="{FF2B5EF4-FFF2-40B4-BE49-F238E27FC236}">
                  <a16:creationId xmlns="" xmlns:a16="http://schemas.microsoft.com/office/drawing/2014/main" id="{12E5C563-F635-4B57-9BF1-FFF30C8CC0B2}"/>
                </a:ext>
              </a:extLst>
            </p:cNvPr>
            <p:cNvSpPr txBox="1"/>
            <p:nvPr/>
          </p:nvSpPr>
          <p:spPr>
            <a:xfrm>
              <a:off x="8164864" y="64736"/>
              <a:ext cx="3856561" cy="307777"/>
            </a:xfrm>
            <a:prstGeom prst="rect">
              <a:avLst/>
            </a:prstGeom>
            <a:noFill/>
          </p:spPr>
          <p:txBody>
            <a:bodyPr wrap="square" rtlCol="0">
              <a:spAutoFit/>
            </a:bodyPr>
            <a:lstStyle/>
            <a:p>
              <a:pPr algn="ctr"/>
              <a:endParaRPr lang="mn-MN" sz="1400" b="1" dirty="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306692D2-CC67-4ADA-A886-9244BC9C8BED}"/>
                </a:ext>
              </a:extLst>
            </p:cNvPr>
            <p:cNvSpPr txBox="1">
              <a:spLocks/>
            </p:cNvSpPr>
            <p:nvPr/>
          </p:nvSpPr>
          <p:spPr>
            <a:xfrm>
              <a:off x="698325" y="502366"/>
              <a:ext cx="1677295" cy="321007"/>
            </a:xfrm>
            <a:prstGeom prst="rect">
              <a:avLst/>
            </a:prstGeom>
            <a:noFill/>
            <a:ln>
              <a:noFill/>
            </a:ln>
          </p:spPr>
          <p:txBody>
            <a:bodyPr vert="horz" lIns="91440" tIns="45720" rIns="91440" bIns="45720" rtlCol="0" anchor="ctr">
              <a:noAutofit/>
            </a:bodyPr>
            <a:lstStyle/>
            <a:p>
              <a:pPr algn="ctr">
                <a:spcBef>
                  <a:spcPct val="0"/>
                </a:spcBef>
                <a:defRPr/>
              </a:pPr>
              <a:r>
                <a:rPr lang="mn-MN" sz="800" b="1" dirty="0">
                  <a:latin typeface="Arial" panose="020B0604020202020204" pitchFamily="34" charset="0"/>
                  <a:ea typeface="+mj-ea"/>
                  <a:cs typeface="Arial" panose="020B0604020202020204" pitchFamily="34" charset="0"/>
                </a:rPr>
                <a:t>БАРИЛГА, ХОТ БАЙГУУЛАЛТЫН ЯАМ</a:t>
              </a:r>
              <a:endParaRPr lang="en-US" sz="800" b="1" dirty="0">
                <a:latin typeface="Arial" panose="020B0604020202020204" pitchFamily="34" charset="0"/>
                <a:ea typeface="+mj-ea"/>
                <a:cs typeface="Arial" panose="020B0604020202020204" pitchFamily="34" charset="0"/>
              </a:endParaRPr>
            </a:p>
          </p:txBody>
        </p:sp>
        <p:pic>
          <p:nvPicPr>
            <p:cNvPr id="8" name="Picture 2" descr="Ð¼Ð¾Ð½Ð³Ð¾Ð» ÑÐ»ÑÑÐ½ Ð·Ð°ÑÐ³Ð¸Ð¹Ð½ Ð³Ð°Ð·Ð°Ñ Ð·ÑÑÐ³Ð°Ð½ Ð¸Ð»ÑÑÑÒ¯Ò¯Ð´">
              <a:extLst>
                <a:ext uri="{FF2B5EF4-FFF2-40B4-BE49-F238E27FC236}">
                  <a16:creationId xmlns="" xmlns:a16="http://schemas.microsoft.com/office/drawing/2014/main" id="{ED1C0872-8B63-4D5E-81D9-076BA4D08C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146" t="7912" r="60918" b="8968"/>
            <a:stretch>
              <a:fillRect/>
            </a:stretch>
          </p:blipFill>
          <p:spPr bwMode="auto">
            <a:xfrm>
              <a:off x="1299884" y="78426"/>
              <a:ext cx="474176" cy="4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9D9728AE-CE3A-45B6-93B3-AE2491C26733}"/>
                </a:ext>
              </a:extLst>
            </p:cNvPr>
            <p:cNvSpPr/>
            <p:nvPr/>
          </p:nvSpPr>
          <p:spPr>
            <a:xfrm>
              <a:off x="2375619" y="376507"/>
              <a:ext cx="9816382" cy="19026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sp>
          <p:nvSpPr>
            <p:cNvPr id="10" name="Rectangle 9">
              <a:extLst>
                <a:ext uri="{FF2B5EF4-FFF2-40B4-BE49-F238E27FC236}">
                  <a16:creationId xmlns="" xmlns:a16="http://schemas.microsoft.com/office/drawing/2014/main" id="{F9D363EE-1DBC-4E62-8C5C-E0DCC6BE773C}"/>
                </a:ext>
              </a:extLst>
            </p:cNvPr>
            <p:cNvSpPr/>
            <p:nvPr/>
          </p:nvSpPr>
          <p:spPr>
            <a:xfrm>
              <a:off x="1" y="376507"/>
              <a:ext cx="698324" cy="19026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sp>
          <p:nvSpPr>
            <p:cNvPr id="11" name="Rectangle 10">
              <a:extLst>
                <a:ext uri="{FF2B5EF4-FFF2-40B4-BE49-F238E27FC236}">
                  <a16:creationId xmlns="" xmlns:a16="http://schemas.microsoft.com/office/drawing/2014/main" id="{9A351625-9DEB-484B-91BE-BB300C6143B7}"/>
                </a:ext>
              </a:extLst>
            </p:cNvPr>
            <p:cNvSpPr/>
            <p:nvPr/>
          </p:nvSpPr>
          <p:spPr>
            <a:xfrm>
              <a:off x="2375618" y="633284"/>
              <a:ext cx="9816382" cy="59173"/>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sp>
          <p:nvSpPr>
            <p:cNvPr id="12" name="Rectangle 11">
              <a:extLst>
                <a:ext uri="{FF2B5EF4-FFF2-40B4-BE49-F238E27FC236}">
                  <a16:creationId xmlns="" xmlns:a16="http://schemas.microsoft.com/office/drawing/2014/main" id="{19FF405A-F22D-41D8-9E35-FE0A377C9F08}"/>
                </a:ext>
              </a:extLst>
            </p:cNvPr>
            <p:cNvSpPr/>
            <p:nvPr/>
          </p:nvSpPr>
          <p:spPr>
            <a:xfrm>
              <a:off x="0" y="630839"/>
              <a:ext cx="698324" cy="5952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grpSp>
    </p:spTree>
    <p:extLst>
      <p:ext uri="{BB962C8B-B14F-4D97-AF65-F5344CB8AC3E}">
        <p14:creationId xmlns:p14="http://schemas.microsoft.com/office/powerpoint/2010/main" val="267969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 xmlns:a16="http://schemas.microsoft.com/office/drawing/2014/main" id="{3F0FD563-118F-4145-BAD8-92B3C619D5BF}"/>
              </a:ext>
            </a:extLst>
          </p:cNvPr>
          <p:cNvGrpSpPr/>
          <p:nvPr/>
        </p:nvGrpSpPr>
        <p:grpSpPr>
          <a:xfrm>
            <a:off x="0" y="115070"/>
            <a:ext cx="12021425" cy="832570"/>
            <a:chOff x="0" y="64736"/>
            <a:chExt cx="12021425" cy="832570"/>
          </a:xfrm>
        </p:grpSpPr>
        <p:sp>
          <p:nvSpPr>
            <p:cNvPr id="27" name="TextBox 26">
              <a:extLst>
                <a:ext uri="{FF2B5EF4-FFF2-40B4-BE49-F238E27FC236}">
                  <a16:creationId xmlns="" xmlns:a16="http://schemas.microsoft.com/office/drawing/2014/main" id="{ABDAAEF8-23A8-4458-BABF-1883420AE72A}"/>
                </a:ext>
              </a:extLst>
            </p:cNvPr>
            <p:cNvSpPr txBox="1"/>
            <p:nvPr/>
          </p:nvSpPr>
          <p:spPr>
            <a:xfrm>
              <a:off x="8164864" y="64736"/>
              <a:ext cx="3856561" cy="307777"/>
            </a:xfrm>
            <a:prstGeom prst="rect">
              <a:avLst/>
            </a:prstGeom>
            <a:noFill/>
          </p:spPr>
          <p:txBody>
            <a:bodyPr wrap="square" rtlCol="0">
              <a:spAutoFit/>
            </a:bodyPr>
            <a:lstStyle/>
            <a:p>
              <a:pPr algn="ctr"/>
              <a:endParaRPr lang="mn-MN" sz="1400" b="1" dirty="0">
                <a:latin typeface="Arial" panose="020B0604020202020204" pitchFamily="34" charset="0"/>
                <a:cs typeface="Arial" panose="020B0604020202020204" pitchFamily="34" charset="0"/>
              </a:endParaRPr>
            </a:p>
          </p:txBody>
        </p:sp>
        <p:sp>
          <p:nvSpPr>
            <p:cNvPr id="28" name="Title 1">
              <a:extLst>
                <a:ext uri="{FF2B5EF4-FFF2-40B4-BE49-F238E27FC236}">
                  <a16:creationId xmlns="" xmlns:a16="http://schemas.microsoft.com/office/drawing/2014/main" id="{9206AD89-BEDA-4655-B06A-C99EBF0667E5}"/>
                </a:ext>
              </a:extLst>
            </p:cNvPr>
            <p:cNvSpPr txBox="1">
              <a:spLocks/>
            </p:cNvSpPr>
            <p:nvPr/>
          </p:nvSpPr>
          <p:spPr>
            <a:xfrm>
              <a:off x="698324" y="576299"/>
              <a:ext cx="1677295" cy="321007"/>
            </a:xfrm>
            <a:prstGeom prst="rect">
              <a:avLst/>
            </a:prstGeom>
            <a:noFill/>
            <a:ln>
              <a:noFill/>
            </a:ln>
          </p:spPr>
          <p:txBody>
            <a:bodyPr vert="horz" lIns="91440" tIns="45720" rIns="91440" bIns="45720" rtlCol="0" anchor="ctr">
              <a:noAutofit/>
            </a:bodyPr>
            <a:lstStyle/>
            <a:p>
              <a:pPr algn="ctr">
                <a:spcBef>
                  <a:spcPct val="0"/>
                </a:spcBef>
                <a:defRPr/>
              </a:pPr>
              <a:r>
                <a:rPr lang="mn-MN" sz="800" b="1" dirty="0">
                  <a:solidFill>
                    <a:srgbClr val="002060"/>
                  </a:solidFill>
                  <a:latin typeface="Arial" panose="020B0604020202020204" pitchFamily="34" charset="0"/>
                  <a:ea typeface="+mj-ea"/>
                  <a:cs typeface="Arial" panose="020B0604020202020204" pitchFamily="34" charset="0"/>
                </a:rPr>
                <a:t>БАРИЛГА, ХОТ БАЙГУУЛАЛТЫН ЯАМ</a:t>
              </a:r>
              <a:endParaRPr lang="en-US" sz="800" b="1" dirty="0">
                <a:solidFill>
                  <a:srgbClr val="002060"/>
                </a:solidFill>
                <a:latin typeface="Arial" panose="020B0604020202020204" pitchFamily="34" charset="0"/>
                <a:ea typeface="+mj-ea"/>
                <a:cs typeface="Arial" panose="020B0604020202020204" pitchFamily="34" charset="0"/>
              </a:endParaRPr>
            </a:p>
          </p:txBody>
        </p:sp>
        <p:pic>
          <p:nvPicPr>
            <p:cNvPr id="29" name="Picture 2" descr="Ð¼Ð¾Ð½Ð³Ð¾Ð» ÑÐ»ÑÑÐ½ Ð·Ð°ÑÐ³Ð¸Ð¹Ð½ Ð³Ð°Ð·Ð°Ñ Ð·ÑÑÐ³Ð°Ð½ Ð¸Ð»ÑÑÑÒ¯Ò¯Ð´">
              <a:extLst>
                <a:ext uri="{FF2B5EF4-FFF2-40B4-BE49-F238E27FC236}">
                  <a16:creationId xmlns="" xmlns:a16="http://schemas.microsoft.com/office/drawing/2014/main" id="{1E234DFD-8F63-4647-90DA-BB6765BB66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146" t="7912" r="60918" b="8968"/>
            <a:stretch>
              <a:fillRect/>
            </a:stretch>
          </p:blipFill>
          <p:spPr bwMode="auto">
            <a:xfrm>
              <a:off x="1299884" y="78426"/>
              <a:ext cx="474176" cy="4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 xmlns:a16="http://schemas.microsoft.com/office/drawing/2014/main" id="{79186714-4DDA-490B-BCA0-3A1993E50095}"/>
                </a:ext>
              </a:extLst>
            </p:cNvPr>
            <p:cNvSpPr/>
            <p:nvPr/>
          </p:nvSpPr>
          <p:spPr>
            <a:xfrm>
              <a:off x="1" y="376507"/>
              <a:ext cx="698324" cy="190267"/>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sp>
          <p:nvSpPr>
            <p:cNvPr id="33" name="Rectangle 32">
              <a:extLst>
                <a:ext uri="{FF2B5EF4-FFF2-40B4-BE49-F238E27FC236}">
                  <a16:creationId xmlns="" xmlns:a16="http://schemas.microsoft.com/office/drawing/2014/main" id="{F1E1BD36-467E-4E2D-9B5A-356DE3F00C1D}"/>
                </a:ext>
              </a:extLst>
            </p:cNvPr>
            <p:cNvSpPr/>
            <p:nvPr/>
          </p:nvSpPr>
          <p:spPr>
            <a:xfrm>
              <a:off x="0" y="630839"/>
              <a:ext cx="698324" cy="5952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accent1">
                    <a:lumMod val="75000"/>
                  </a:schemeClr>
                </a:solidFill>
              </a:endParaRPr>
            </a:p>
          </p:txBody>
        </p:sp>
      </p:grpSp>
      <p:sp>
        <p:nvSpPr>
          <p:cNvPr id="7" name="Rectangle 6">
            <a:extLst>
              <a:ext uri="{FF2B5EF4-FFF2-40B4-BE49-F238E27FC236}">
                <a16:creationId xmlns="" xmlns:a16="http://schemas.microsoft.com/office/drawing/2014/main" id="{B25D9CC0-2AF2-4E04-8724-7D969190261A}"/>
              </a:ext>
            </a:extLst>
          </p:cNvPr>
          <p:cNvSpPr/>
          <p:nvPr/>
        </p:nvSpPr>
        <p:spPr>
          <a:xfrm>
            <a:off x="8811083" y="1532930"/>
            <a:ext cx="3266955" cy="2308324"/>
          </a:xfrm>
          <a:prstGeom prst="rect">
            <a:avLst/>
          </a:prstGeom>
        </p:spPr>
        <p:txBody>
          <a:bodyPr wrap="square">
            <a:spAutoFit/>
          </a:bodyPr>
          <a:lstStyle/>
          <a:p>
            <a:pPr algn="just"/>
            <a:r>
              <a:rPr lang="mn-MN" sz="1200" b="1" dirty="0">
                <a:solidFill>
                  <a:srgbClr val="002060"/>
                </a:solidFill>
                <a:latin typeface="Arial" panose="020B0604020202020204" pitchFamily="34" charset="0"/>
                <a:cs typeface="Arial" panose="020B0604020202020204" pitchFamily="34" charset="0"/>
              </a:rPr>
              <a:t>Монгол Улсын Хилийн тухай хууль</a:t>
            </a:r>
          </a:p>
          <a:p>
            <a:pPr algn="just"/>
            <a:endParaRPr lang="mn-MN" sz="1200" b="1" dirty="0">
              <a:solidFill>
                <a:srgbClr val="002060"/>
              </a:solidFill>
              <a:latin typeface="Arial" panose="020B0604020202020204" pitchFamily="34" charset="0"/>
              <a:cs typeface="Arial" panose="020B0604020202020204" pitchFamily="34" charset="0"/>
            </a:endParaRPr>
          </a:p>
          <a:p>
            <a:pPr algn="just"/>
            <a:r>
              <a:rPr lang="mn-MN" sz="1200" dirty="0">
                <a:solidFill>
                  <a:srgbClr val="002060"/>
                </a:solidFill>
                <a:latin typeface="Arial" panose="020B0604020202020204" pitchFamily="34" charset="0"/>
                <a:cs typeface="Arial" panose="020B0604020202020204" pitchFamily="34" charset="0"/>
              </a:rPr>
              <a:t>3.1.12. “Хилийн боомт” гэж улсын хилээр нэвтрэх зорчигч, тээврийн хэрэгсэл, бараа, мал, амьтан, ургамал, тэдгээрийн гаралтай түүхий эд, бүтээгдэхүүнд </a:t>
            </a:r>
            <a:r>
              <a:rPr lang="mn-MN" sz="1200" b="1" dirty="0">
                <a:solidFill>
                  <a:srgbClr val="002060"/>
                </a:solidFill>
                <a:latin typeface="Arial" panose="020B0604020202020204" pitchFamily="34" charset="0"/>
                <a:cs typeface="Arial" panose="020B0604020202020204" pitchFamily="34" charset="0"/>
              </a:rPr>
              <a:t>хилийн хяналтын байгууллага хяналт шалгалт хийх зориулалтаар төхөөрөмжилсөн, тусгайлан тогтоосон газрыг</a:t>
            </a:r>
            <a:r>
              <a:rPr lang="mn-MN" sz="1200" dirty="0">
                <a:solidFill>
                  <a:srgbClr val="002060"/>
                </a:solidFill>
                <a:latin typeface="Arial" panose="020B0604020202020204" pitchFamily="34" charset="0"/>
                <a:cs typeface="Arial" panose="020B0604020202020204" pitchFamily="34" charset="0"/>
              </a:rPr>
              <a:t>; </a:t>
            </a:r>
          </a:p>
          <a:p>
            <a:pPr algn="just"/>
            <a:endParaRPr lang="mn-MN" sz="1200" dirty="0">
              <a:solidFill>
                <a:srgbClr val="002060"/>
              </a:solidFill>
              <a:latin typeface="Arial" panose="020B0604020202020204" pitchFamily="34" charset="0"/>
              <a:cs typeface="Arial" panose="020B0604020202020204" pitchFamily="34" charset="0"/>
            </a:endParaRPr>
          </a:p>
          <a:p>
            <a:pPr algn="just"/>
            <a:endParaRPr lang="mn-MN"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B75BA22B-4BF4-4EF9-B53C-2F5256D05F10}"/>
              </a:ext>
            </a:extLst>
          </p:cNvPr>
          <p:cNvSpPr/>
          <p:nvPr/>
        </p:nvSpPr>
        <p:spPr>
          <a:xfrm>
            <a:off x="600835" y="5415007"/>
            <a:ext cx="10898330" cy="830997"/>
          </a:xfrm>
          <a:prstGeom prst="rect">
            <a:avLst/>
          </a:prstGeom>
        </p:spPr>
        <p:txBody>
          <a:bodyPr wrap="square">
            <a:spAutoFit/>
          </a:bodyPr>
          <a:lstStyle/>
          <a:p>
            <a:pPr algn="just">
              <a:defRPr/>
            </a:pPr>
            <a:r>
              <a:rPr lang="mn-MN" sz="1200" dirty="0">
                <a:solidFill>
                  <a:srgbClr val="002060"/>
                </a:solidFill>
                <a:latin typeface="Arial" panose="020B0604020202020204" pitchFamily="34" charset="0"/>
                <a:cs typeface="Arial" panose="020B0604020202020204" pitchFamily="34" charset="0"/>
              </a:rPr>
              <a:t>Хуурай газрын  боомтын талаархи Засгийн газар хооронд хийгдсэн гэрээнд олон улсын ач холбогдол бүхий  хуурай газрын  боомт гэдэг нь: </a:t>
            </a:r>
          </a:p>
          <a:p>
            <a:pPr algn="just"/>
            <a:r>
              <a:rPr lang="mn-MN" sz="1200" b="1" dirty="0">
                <a:solidFill>
                  <a:srgbClr val="002060"/>
                </a:solidFill>
                <a:latin typeface="Arial" panose="020B0604020202020204" pitchFamily="34" charset="0"/>
                <a:cs typeface="Arial" panose="020B0604020202020204" pitchFamily="34" charset="0"/>
              </a:rPr>
              <a:t>“дотоодод байршсан логистик, ханган нийлүүлэлтийн төв, олон улсын худалдааны журмын дагуу тээвэрлэгдэж буй  ачаа барааг зөөх, агуулах, хадгалах үүрэг функц бүхий, нэг буюу түүнээс дээш төрлийн тээврийн хэрэгсэлтэй, төмөр  замд холбогдсон, зохих гаалийн хяналт шалгалтыг явуулж баримтын бүрдүүлэлтийг хэрэгжүүлдэг” боомтыг </a:t>
            </a:r>
            <a:r>
              <a:rPr lang="mn-MN" sz="1200" dirty="0">
                <a:solidFill>
                  <a:srgbClr val="002060"/>
                </a:solidFill>
                <a:latin typeface="Arial" panose="020B0604020202020204" pitchFamily="34" charset="0"/>
                <a:cs typeface="Arial" panose="020B0604020202020204" pitchFamily="34" charset="0"/>
              </a:rPr>
              <a:t>хэлнэ гэж заасан. </a:t>
            </a:r>
            <a:endParaRPr lang="en-US" sz="1200" dirty="0">
              <a:solidFill>
                <a:srgbClr val="002060"/>
              </a:solidFill>
              <a:latin typeface="Arial" panose="020B0604020202020204" pitchFamily="34" charset="0"/>
              <a:cs typeface="Arial" panose="020B0604020202020204" pitchFamily="34" charset="0"/>
            </a:endParaRPr>
          </a:p>
        </p:txBody>
      </p:sp>
      <p:grpSp>
        <p:nvGrpSpPr>
          <p:cNvPr id="20" name="Group 146"/>
          <p:cNvGrpSpPr>
            <a:grpSpLocks/>
          </p:cNvGrpSpPr>
          <p:nvPr/>
        </p:nvGrpSpPr>
        <p:grpSpPr bwMode="auto">
          <a:xfrm>
            <a:off x="194454" y="1228964"/>
            <a:ext cx="8755476" cy="4029858"/>
            <a:chOff x="3326243" y="691040"/>
            <a:chExt cx="7243517" cy="3444474"/>
          </a:xfrm>
        </p:grpSpPr>
        <p:grpSp>
          <p:nvGrpSpPr>
            <p:cNvPr id="21" name="Group 151"/>
            <p:cNvGrpSpPr>
              <a:grpSpLocks/>
            </p:cNvGrpSpPr>
            <p:nvPr/>
          </p:nvGrpSpPr>
          <p:grpSpPr bwMode="auto">
            <a:xfrm>
              <a:off x="3966755" y="691040"/>
              <a:ext cx="6603005" cy="3444474"/>
              <a:chOff x="163879" y="1945106"/>
              <a:chExt cx="9361121" cy="4900301"/>
            </a:xfrm>
          </p:grpSpPr>
          <p:pic>
            <p:nvPicPr>
              <p:cNvPr id="62" name="Picture 2" descr="C:\Users\UDL07\Downloads\PP\Use\1.jpg"/>
              <p:cNvPicPr>
                <a:picLocks noChangeAspect="1" noChangeArrowheads="1"/>
              </p:cNvPicPr>
              <p:nvPr/>
            </p:nvPicPr>
            <p:blipFill>
              <a:blip r:embed="rId3">
                <a:grayscl/>
                <a:extLst>
                  <a:ext uri="{28A0092B-C50C-407E-A947-70E740481C1C}">
                    <a14:useLocalDpi xmlns:a14="http://schemas.microsoft.com/office/drawing/2010/main" val="0"/>
                  </a:ext>
                </a:extLst>
              </a:blip>
              <a:srcRect l="11417" t="20660" r="11176" b="27367"/>
              <a:stretch>
                <a:fillRect/>
              </a:stretch>
            </p:blipFill>
            <p:spPr bwMode="auto">
              <a:xfrm>
                <a:off x="383021" y="1945106"/>
                <a:ext cx="8728323" cy="442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 name="Group 42"/>
              <p:cNvGrpSpPr>
                <a:grpSpLocks/>
              </p:cNvGrpSpPr>
              <p:nvPr/>
            </p:nvGrpSpPr>
            <p:grpSpPr bwMode="auto">
              <a:xfrm>
                <a:off x="200401" y="3891296"/>
                <a:ext cx="1306666" cy="362639"/>
                <a:chOff x="1650941" y="1376488"/>
                <a:chExt cx="2058988" cy="571439"/>
              </a:xfrm>
            </p:grpSpPr>
            <p:sp>
              <p:nvSpPr>
                <p:cNvPr id="84" name="Oval 83"/>
                <p:cNvSpPr/>
                <p:nvPr/>
              </p:nvSpPr>
              <p:spPr>
                <a:xfrm>
                  <a:off x="2934923" y="1448833"/>
                  <a:ext cx="333036" cy="365226"/>
                </a:xfrm>
                <a:prstGeom prst="ellipse">
                  <a:avLst/>
                </a:prstGeom>
                <a:solidFill>
                  <a:schemeClr val="accent2">
                    <a:lumMod val="7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85" name="Rectangle 66"/>
                <p:cNvSpPr>
                  <a:spLocks noChangeArrowheads="1"/>
                </p:cNvSpPr>
                <p:nvPr/>
              </p:nvSpPr>
              <p:spPr bwMode="auto">
                <a:xfrm>
                  <a:off x="1704541" y="1374863"/>
                  <a:ext cx="2007465" cy="57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290513">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ctr">
                    <a:buSzPct val="120000"/>
                    <a:defRPr/>
                  </a:pPr>
                  <a:r>
                    <a:rPr lang="en-US" altLang="en-US" sz="675" dirty="0" smtClean="0">
                      <a:solidFill>
                        <a:srgbClr val="002060"/>
                      </a:solidFill>
                    </a:rPr>
                    <a:t>ET</a:t>
                  </a:r>
                  <a:endParaRPr lang="mn-MN" altLang="en-US" sz="675" dirty="0">
                    <a:solidFill>
                      <a:srgbClr val="002060"/>
                    </a:solidFill>
                  </a:endParaRPr>
                </a:p>
              </p:txBody>
            </p:sp>
          </p:grpSp>
          <p:sp>
            <p:nvSpPr>
              <p:cNvPr id="64" name="Rectangle 94"/>
              <p:cNvSpPr>
                <a:spLocks noChangeArrowheads="1"/>
              </p:cNvSpPr>
              <p:nvPr/>
            </p:nvSpPr>
            <p:spPr bwMode="auto">
              <a:xfrm>
                <a:off x="3864625" y="2094325"/>
                <a:ext cx="1092310" cy="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2" algn="ctr">
                  <a:buSzPct val="120000"/>
                </a:pPr>
                <a:r>
                  <a:rPr lang="mn-MN" altLang="en-US" sz="900" i="1">
                    <a:solidFill>
                      <a:srgbClr val="002060"/>
                    </a:solidFill>
                  </a:rPr>
                  <a:t>Ханх</a:t>
                </a:r>
              </a:p>
            </p:txBody>
          </p:sp>
          <p:sp>
            <p:nvSpPr>
              <p:cNvPr id="65" name="Rectangle 95"/>
              <p:cNvSpPr>
                <a:spLocks noChangeArrowheads="1"/>
              </p:cNvSpPr>
              <p:nvPr/>
            </p:nvSpPr>
            <p:spPr bwMode="auto">
              <a:xfrm>
                <a:off x="5754127" y="2883104"/>
                <a:ext cx="1637269" cy="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2">
                  <a:buSzPct val="120000"/>
                </a:pPr>
                <a:r>
                  <a:rPr lang="mn-MN" altLang="en-US" sz="900" i="1" dirty="0">
                    <a:solidFill>
                      <a:srgbClr val="002060"/>
                    </a:solidFill>
                  </a:rPr>
                  <a:t>Зэлтэр</a:t>
                </a:r>
              </a:p>
            </p:txBody>
          </p:sp>
          <p:sp>
            <p:nvSpPr>
              <p:cNvPr id="66" name="Rectangle 96"/>
              <p:cNvSpPr>
                <a:spLocks noChangeArrowheads="1"/>
              </p:cNvSpPr>
              <p:nvPr/>
            </p:nvSpPr>
            <p:spPr bwMode="auto">
              <a:xfrm>
                <a:off x="8040132" y="4124062"/>
                <a:ext cx="1484868" cy="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2">
                  <a:buSzPct val="120000"/>
                </a:pPr>
                <a:r>
                  <a:rPr lang="mn-MN" altLang="en-US" sz="900" i="1">
                    <a:solidFill>
                      <a:srgbClr val="002060"/>
                    </a:solidFill>
                  </a:rPr>
                  <a:t>Бичигт</a:t>
                </a:r>
              </a:p>
            </p:txBody>
          </p:sp>
          <p:sp>
            <p:nvSpPr>
              <p:cNvPr id="67" name="Rectangle 97"/>
              <p:cNvSpPr>
                <a:spLocks noChangeArrowheads="1"/>
              </p:cNvSpPr>
              <p:nvPr/>
            </p:nvSpPr>
            <p:spPr bwMode="auto">
              <a:xfrm>
                <a:off x="1023055" y="2552341"/>
                <a:ext cx="1484868" cy="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2">
                  <a:buSzPct val="120000"/>
                </a:pPr>
                <a:r>
                  <a:rPr lang="mn-MN" altLang="en-US" sz="900" i="1">
                    <a:solidFill>
                      <a:srgbClr val="002060"/>
                    </a:solidFill>
                  </a:rPr>
                  <a:t>Боршоо</a:t>
                </a:r>
              </a:p>
            </p:txBody>
          </p:sp>
          <p:sp>
            <p:nvSpPr>
              <p:cNvPr id="68" name="Rectangle 98"/>
              <p:cNvSpPr>
                <a:spLocks noChangeArrowheads="1"/>
              </p:cNvSpPr>
              <p:nvPr/>
            </p:nvSpPr>
            <p:spPr bwMode="auto">
              <a:xfrm>
                <a:off x="258310" y="4091410"/>
                <a:ext cx="1484868" cy="6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2">
                  <a:buSzPct val="120000"/>
                </a:pPr>
                <a:r>
                  <a:rPr lang="mn-MN" altLang="en-US" sz="900" i="1">
                    <a:solidFill>
                      <a:srgbClr val="002060"/>
                    </a:solidFill>
                  </a:rPr>
                  <a:t>Булган</a:t>
                </a:r>
              </a:p>
              <a:p>
                <a:pPr marL="114300" lvl="2">
                  <a:buSzPct val="120000"/>
                </a:pPr>
                <a:endParaRPr lang="mn-MN" altLang="en-US" sz="900" i="1">
                  <a:solidFill>
                    <a:srgbClr val="002060"/>
                  </a:solidFill>
                </a:endParaRPr>
              </a:p>
            </p:txBody>
          </p:sp>
          <p:sp>
            <p:nvSpPr>
              <p:cNvPr id="69" name="Rectangle 99"/>
              <p:cNvSpPr>
                <a:spLocks noChangeArrowheads="1"/>
              </p:cNvSpPr>
              <p:nvPr/>
            </p:nvSpPr>
            <p:spPr bwMode="auto">
              <a:xfrm>
                <a:off x="1147788" y="5082013"/>
                <a:ext cx="1752448" cy="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2">
                  <a:buSzPct val="120000"/>
                </a:pPr>
                <a:r>
                  <a:rPr lang="mn-MN" altLang="en-US" sz="900" i="1">
                    <a:solidFill>
                      <a:srgbClr val="002060"/>
                    </a:solidFill>
                  </a:rPr>
                  <a:t>Бургастай</a:t>
                </a:r>
              </a:p>
            </p:txBody>
          </p:sp>
          <p:sp>
            <p:nvSpPr>
              <p:cNvPr id="70" name="Rectangle 100"/>
              <p:cNvSpPr>
                <a:spLocks noChangeArrowheads="1"/>
              </p:cNvSpPr>
              <p:nvPr/>
            </p:nvSpPr>
            <p:spPr bwMode="auto">
              <a:xfrm>
                <a:off x="2597270" y="5890749"/>
                <a:ext cx="1764345" cy="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2">
                  <a:buSzPct val="120000"/>
                </a:pPr>
                <a:r>
                  <a:rPr lang="mn-MN" altLang="en-US" sz="900" i="1">
                    <a:solidFill>
                      <a:srgbClr val="002060"/>
                    </a:solidFill>
                  </a:rPr>
                  <a:t>Шивээхүрэн</a:t>
                </a:r>
              </a:p>
            </p:txBody>
          </p:sp>
          <p:sp>
            <p:nvSpPr>
              <p:cNvPr id="71" name="Rectangle 101"/>
              <p:cNvSpPr>
                <a:spLocks noChangeArrowheads="1"/>
              </p:cNvSpPr>
              <p:nvPr/>
            </p:nvSpPr>
            <p:spPr bwMode="auto">
              <a:xfrm>
                <a:off x="4005943" y="6209272"/>
                <a:ext cx="1484868" cy="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2">
                  <a:buSzPct val="120000"/>
                </a:pPr>
                <a:r>
                  <a:rPr lang="mn-MN" altLang="en-US" sz="900" i="1">
                    <a:solidFill>
                      <a:srgbClr val="002060"/>
                    </a:solidFill>
                  </a:rPr>
                  <a:t>Ханги</a:t>
                </a:r>
              </a:p>
            </p:txBody>
          </p:sp>
          <p:sp>
            <p:nvSpPr>
              <p:cNvPr id="72" name="Rectangle 103"/>
              <p:cNvSpPr>
                <a:spLocks noChangeArrowheads="1"/>
              </p:cNvSpPr>
              <p:nvPr/>
            </p:nvSpPr>
            <p:spPr bwMode="auto">
              <a:xfrm>
                <a:off x="5645272" y="6052224"/>
                <a:ext cx="2072019" cy="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2">
                  <a:buSzPct val="120000"/>
                </a:pPr>
                <a:r>
                  <a:rPr lang="mn-MN" altLang="en-US" sz="900" i="1">
                    <a:solidFill>
                      <a:srgbClr val="002060"/>
                    </a:solidFill>
                  </a:rPr>
                  <a:t>Гашуунсухайт</a:t>
                </a:r>
              </a:p>
            </p:txBody>
          </p:sp>
          <p:grpSp>
            <p:nvGrpSpPr>
              <p:cNvPr id="73" name="Group 81"/>
              <p:cNvGrpSpPr>
                <a:grpSpLocks/>
              </p:cNvGrpSpPr>
              <p:nvPr/>
            </p:nvGrpSpPr>
            <p:grpSpPr bwMode="auto">
              <a:xfrm>
                <a:off x="163879" y="5536166"/>
                <a:ext cx="2888082" cy="1309241"/>
                <a:chOff x="6113216" y="4195156"/>
                <a:chExt cx="4950048" cy="1653124"/>
              </a:xfrm>
            </p:grpSpPr>
            <p:sp>
              <p:nvSpPr>
                <p:cNvPr id="81" name="Rectangle 106"/>
                <p:cNvSpPr>
                  <a:spLocks noChangeArrowheads="1"/>
                </p:cNvSpPr>
                <p:nvPr/>
              </p:nvSpPr>
              <p:spPr bwMode="auto">
                <a:xfrm>
                  <a:off x="6113216" y="4685164"/>
                  <a:ext cx="4772114" cy="64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mn-MN" altLang="en-US" sz="600">
                      <a:solidFill>
                        <a:srgbClr val="002060"/>
                      </a:solidFill>
                    </a:rPr>
                    <a:t>Хилийн боомтын хөгжлийн ерөнхий</a:t>
                  </a:r>
                  <a:endParaRPr lang="en-US" altLang="en-US" sz="600">
                    <a:solidFill>
                      <a:srgbClr val="002060"/>
                    </a:solidFill>
                  </a:endParaRPr>
                </a:p>
                <a:p>
                  <a:r>
                    <a:rPr lang="mn-MN" altLang="en-US" sz="600">
                      <a:solidFill>
                        <a:srgbClr val="002060"/>
                      </a:solidFill>
                    </a:rPr>
                    <a:t>төлөвлөгөөг боловсруулсан</a:t>
                  </a:r>
                </a:p>
              </p:txBody>
            </p:sp>
            <p:sp>
              <p:nvSpPr>
                <p:cNvPr id="82" name="Rectangle 107"/>
                <p:cNvSpPr>
                  <a:spLocks noChangeArrowheads="1"/>
                </p:cNvSpPr>
                <p:nvPr/>
              </p:nvSpPr>
              <p:spPr bwMode="auto">
                <a:xfrm>
                  <a:off x="6146161" y="5201850"/>
                  <a:ext cx="4917103" cy="64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mn-MN" altLang="en-US" sz="600" dirty="0">
                      <a:solidFill>
                        <a:srgbClr val="002060"/>
                      </a:solidFill>
                    </a:rPr>
                    <a:t>Хилийн боомтын хэсэгчилсэн еранхий төлөвлөгөө боловсруулсан</a:t>
                  </a:r>
                  <a:endParaRPr lang="en-US" altLang="en-US" sz="600" dirty="0">
                    <a:solidFill>
                      <a:srgbClr val="002060"/>
                    </a:solidFill>
                  </a:endParaRPr>
                </a:p>
              </p:txBody>
            </p:sp>
            <p:sp>
              <p:nvSpPr>
                <p:cNvPr id="83" name="Rectangle 108"/>
                <p:cNvSpPr>
                  <a:spLocks noChangeArrowheads="1"/>
                </p:cNvSpPr>
                <p:nvPr/>
              </p:nvSpPr>
              <p:spPr bwMode="auto">
                <a:xfrm>
                  <a:off x="6153616" y="4195156"/>
                  <a:ext cx="4065188" cy="75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200000"/>
                    </a:lnSpc>
                    <a:defRPr/>
                  </a:pPr>
                  <a:r>
                    <a:rPr lang="mn-MN" altLang="en-US" sz="751" dirty="0">
                      <a:solidFill>
                        <a:srgbClr val="002060"/>
                      </a:solidFill>
                    </a:rPr>
                    <a:t>ТАНИХ ТЭМДЭГЛЭГЭЭ</a:t>
                  </a:r>
                </a:p>
              </p:txBody>
            </p:sp>
          </p:grpSp>
          <p:grpSp>
            <p:nvGrpSpPr>
              <p:cNvPr id="74" name="Group 100"/>
              <p:cNvGrpSpPr>
                <a:grpSpLocks/>
              </p:cNvGrpSpPr>
              <p:nvPr/>
            </p:nvGrpSpPr>
            <p:grpSpPr bwMode="auto">
              <a:xfrm>
                <a:off x="906493" y="2322429"/>
                <a:ext cx="1130875" cy="362639"/>
                <a:chOff x="1414957" y="1491514"/>
                <a:chExt cx="1781984" cy="571434"/>
              </a:xfrm>
            </p:grpSpPr>
            <p:sp>
              <p:nvSpPr>
                <p:cNvPr id="79" name="Oval 78"/>
                <p:cNvSpPr/>
                <p:nvPr/>
              </p:nvSpPr>
              <p:spPr>
                <a:xfrm>
                  <a:off x="2520660" y="1567292"/>
                  <a:ext cx="383918" cy="360601"/>
                </a:xfrm>
                <a:prstGeom prst="ellipse">
                  <a:avLst/>
                </a:prstGeom>
                <a:solidFill>
                  <a:schemeClr val="accent2">
                    <a:lumMod val="7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80" name="Rectangle 122"/>
                <p:cNvSpPr>
                  <a:spLocks noChangeArrowheads="1"/>
                </p:cNvSpPr>
                <p:nvPr/>
              </p:nvSpPr>
              <p:spPr bwMode="auto">
                <a:xfrm>
                  <a:off x="1415167" y="1493322"/>
                  <a:ext cx="1780816" cy="5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290513">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ctr">
                    <a:buSzPct val="120000"/>
                    <a:defRPr/>
                  </a:pPr>
                  <a:r>
                    <a:rPr lang="en-US" altLang="en-US" sz="675" dirty="0">
                      <a:solidFill>
                        <a:srgbClr val="002060"/>
                      </a:solidFill>
                    </a:rPr>
                    <a:t>ET</a:t>
                  </a:r>
                  <a:endParaRPr lang="mn-MN" altLang="en-US" sz="675" dirty="0">
                    <a:solidFill>
                      <a:srgbClr val="002060"/>
                    </a:solidFill>
                  </a:endParaRPr>
                </a:p>
              </p:txBody>
            </p:sp>
          </p:grpSp>
          <p:grpSp>
            <p:nvGrpSpPr>
              <p:cNvPr id="75" name="Group 107"/>
              <p:cNvGrpSpPr>
                <a:grpSpLocks/>
              </p:cNvGrpSpPr>
              <p:nvPr/>
            </p:nvGrpSpPr>
            <p:grpSpPr bwMode="auto">
              <a:xfrm>
                <a:off x="1930930" y="2419374"/>
                <a:ext cx="666339" cy="299509"/>
                <a:chOff x="5196534" y="3079801"/>
                <a:chExt cx="666339" cy="299509"/>
              </a:xfrm>
            </p:grpSpPr>
            <p:sp>
              <p:nvSpPr>
                <p:cNvPr id="77" name="Rounded Rectangle 76"/>
                <p:cNvSpPr/>
                <p:nvPr/>
              </p:nvSpPr>
              <p:spPr>
                <a:xfrm>
                  <a:off x="5322204" y="3079801"/>
                  <a:ext cx="228963" cy="222974"/>
                </a:xfrm>
                <a:prstGeom prst="roundRect">
                  <a:avLst/>
                </a:prstGeom>
                <a:solidFill>
                  <a:schemeClr val="accent2">
                    <a:lumMod val="75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78" name="Rectangle 129"/>
                <p:cNvSpPr>
                  <a:spLocks noChangeArrowheads="1"/>
                </p:cNvSpPr>
                <p:nvPr/>
              </p:nvSpPr>
              <p:spPr bwMode="auto">
                <a:xfrm>
                  <a:off x="5196534" y="3080055"/>
                  <a:ext cx="666339" cy="2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algn="ctr">
                    <a:buSzPct val="120000"/>
                    <a:defRPr/>
                  </a:pPr>
                  <a:r>
                    <a:rPr lang="mn-MN" altLang="en-US" sz="451" dirty="0">
                      <a:solidFill>
                        <a:srgbClr val="002060"/>
                      </a:solidFill>
                    </a:rPr>
                    <a:t>Х</a:t>
                  </a:r>
                  <a:r>
                    <a:rPr lang="en-US" altLang="en-US" sz="451" dirty="0">
                      <a:solidFill>
                        <a:srgbClr val="002060"/>
                      </a:solidFill>
                    </a:rPr>
                    <a:t>ET</a:t>
                  </a:r>
                  <a:endParaRPr lang="mn-MN" altLang="en-US" sz="451" dirty="0">
                    <a:solidFill>
                      <a:srgbClr val="002060"/>
                    </a:solidFill>
                  </a:endParaRPr>
                </a:p>
              </p:txBody>
            </p:sp>
          </p:grpSp>
          <p:sp>
            <p:nvSpPr>
              <p:cNvPr id="76" name="Rectangle 150"/>
              <p:cNvSpPr>
                <a:spLocks noChangeArrowheads="1"/>
              </p:cNvSpPr>
              <p:nvPr/>
            </p:nvSpPr>
            <p:spPr bwMode="auto">
              <a:xfrm>
                <a:off x="202127" y="6257899"/>
                <a:ext cx="378667" cy="55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algn="ctr">
                  <a:buSzPct val="120000"/>
                  <a:defRPr/>
                </a:pPr>
                <a:r>
                  <a:rPr lang="mn-MN" altLang="en-US" sz="451">
                    <a:solidFill>
                      <a:srgbClr val="002060"/>
                    </a:solidFill>
                  </a:rPr>
                  <a:t>Х</a:t>
                </a:r>
                <a:r>
                  <a:rPr lang="en-US" altLang="en-US" sz="451">
                    <a:solidFill>
                      <a:srgbClr val="002060"/>
                    </a:solidFill>
                  </a:rPr>
                  <a:t>ET</a:t>
                </a:r>
                <a:endParaRPr lang="mn-MN" altLang="en-US" sz="451">
                  <a:solidFill>
                    <a:srgbClr val="002060"/>
                  </a:solidFill>
                </a:endParaRPr>
              </a:p>
            </p:txBody>
          </p:sp>
        </p:grpSp>
        <p:grpSp>
          <p:nvGrpSpPr>
            <p:cNvPr id="22" name="Group 93"/>
            <p:cNvGrpSpPr>
              <a:grpSpLocks/>
            </p:cNvGrpSpPr>
            <p:nvPr/>
          </p:nvGrpSpPr>
          <p:grpSpPr bwMode="auto">
            <a:xfrm>
              <a:off x="5776732" y="3268069"/>
              <a:ext cx="819954" cy="254903"/>
              <a:chOff x="2209530" y="279356"/>
              <a:chExt cx="819954" cy="254903"/>
            </a:xfrm>
          </p:grpSpPr>
          <p:sp>
            <p:nvSpPr>
              <p:cNvPr id="60" name="Oval 59"/>
              <p:cNvSpPr/>
              <p:nvPr/>
            </p:nvSpPr>
            <p:spPr bwMode="auto">
              <a:xfrm>
                <a:off x="2718615" y="319323"/>
                <a:ext cx="171855" cy="158792"/>
              </a:xfrm>
              <a:prstGeom prst="ellipse">
                <a:avLst/>
              </a:prstGeom>
              <a:solidFill>
                <a:schemeClr val="accent2">
                  <a:lumMod val="7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61" name="Rectangle 122"/>
              <p:cNvSpPr>
                <a:spLocks noChangeArrowheads="1"/>
              </p:cNvSpPr>
              <p:nvPr/>
            </p:nvSpPr>
            <p:spPr bwMode="auto">
              <a:xfrm>
                <a:off x="2209263" y="280139"/>
                <a:ext cx="819933" cy="25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290513">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ctr">
                  <a:buSzPct val="120000"/>
                  <a:defRPr/>
                </a:pPr>
                <a:r>
                  <a:rPr lang="en-US" altLang="en-US" sz="675" dirty="0">
                    <a:solidFill>
                      <a:srgbClr val="002060"/>
                    </a:solidFill>
                  </a:rPr>
                  <a:t>ET</a:t>
                </a:r>
                <a:endParaRPr lang="mn-MN" altLang="en-US" sz="675" dirty="0">
                  <a:solidFill>
                    <a:srgbClr val="002060"/>
                  </a:solidFill>
                </a:endParaRPr>
              </a:p>
            </p:txBody>
          </p:sp>
        </p:grpSp>
        <p:grpSp>
          <p:nvGrpSpPr>
            <p:cNvPr id="23" name="Group 103"/>
            <p:cNvGrpSpPr>
              <a:grpSpLocks/>
            </p:cNvGrpSpPr>
            <p:nvPr/>
          </p:nvGrpSpPr>
          <p:grpSpPr bwMode="auto">
            <a:xfrm>
              <a:off x="6384363" y="3385242"/>
              <a:ext cx="461297" cy="210087"/>
              <a:chOff x="2996686" y="106922"/>
              <a:chExt cx="461297" cy="210087"/>
            </a:xfrm>
          </p:grpSpPr>
          <p:sp>
            <p:nvSpPr>
              <p:cNvPr id="58" name="Rounded Rectangle 57"/>
              <p:cNvSpPr/>
              <p:nvPr/>
            </p:nvSpPr>
            <p:spPr bwMode="auto">
              <a:xfrm>
                <a:off x="3150746" y="108082"/>
                <a:ext cx="159432" cy="160855"/>
              </a:xfrm>
              <a:prstGeom prst="roundRect">
                <a:avLst/>
              </a:prstGeom>
              <a:solidFill>
                <a:schemeClr val="accent2">
                  <a:lumMod val="75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59" name="Rectangle 129"/>
              <p:cNvSpPr>
                <a:spLocks noChangeArrowheads="1"/>
              </p:cNvSpPr>
              <p:nvPr/>
            </p:nvSpPr>
            <p:spPr bwMode="auto">
              <a:xfrm>
                <a:off x="2997526" y="106019"/>
                <a:ext cx="459659" cy="21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algn="ctr">
                  <a:buSzPct val="120000"/>
                  <a:defRPr/>
                </a:pPr>
                <a:r>
                  <a:rPr lang="mn-MN" altLang="en-US" sz="451" dirty="0">
                    <a:solidFill>
                      <a:srgbClr val="002060"/>
                    </a:solidFill>
                  </a:rPr>
                  <a:t>Х</a:t>
                </a:r>
                <a:r>
                  <a:rPr lang="en-US" altLang="en-US" sz="451" dirty="0">
                    <a:solidFill>
                      <a:srgbClr val="002060"/>
                    </a:solidFill>
                  </a:rPr>
                  <a:t>ET</a:t>
                </a:r>
                <a:endParaRPr lang="mn-MN" altLang="en-US" sz="451" dirty="0">
                  <a:solidFill>
                    <a:srgbClr val="002060"/>
                  </a:solidFill>
                </a:endParaRPr>
              </a:p>
            </p:txBody>
          </p:sp>
        </p:grpSp>
        <p:grpSp>
          <p:nvGrpSpPr>
            <p:cNvPr id="34" name="Group 118"/>
            <p:cNvGrpSpPr>
              <a:grpSpLocks/>
            </p:cNvGrpSpPr>
            <p:nvPr/>
          </p:nvGrpSpPr>
          <p:grpSpPr bwMode="auto">
            <a:xfrm>
              <a:off x="6576917" y="3528511"/>
              <a:ext cx="876371" cy="254903"/>
              <a:chOff x="2184214" y="274895"/>
              <a:chExt cx="876371" cy="254903"/>
            </a:xfrm>
          </p:grpSpPr>
          <p:sp>
            <p:nvSpPr>
              <p:cNvPr id="56" name="Oval 55"/>
              <p:cNvSpPr/>
              <p:nvPr/>
            </p:nvSpPr>
            <p:spPr bwMode="auto">
              <a:xfrm>
                <a:off x="2719259" y="318389"/>
                <a:ext cx="171854" cy="160855"/>
              </a:xfrm>
              <a:prstGeom prst="ellipse">
                <a:avLst/>
              </a:prstGeom>
              <a:solidFill>
                <a:schemeClr val="accent2">
                  <a:lumMod val="7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57" name="Rectangle 122"/>
              <p:cNvSpPr>
                <a:spLocks noChangeArrowheads="1"/>
              </p:cNvSpPr>
              <p:nvPr/>
            </p:nvSpPr>
            <p:spPr bwMode="auto">
              <a:xfrm>
                <a:off x="2185060" y="275081"/>
                <a:ext cx="875836" cy="25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290513">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ctr">
                  <a:buSzPct val="120000"/>
                  <a:defRPr/>
                </a:pPr>
                <a:r>
                  <a:rPr lang="en-US" altLang="en-US" sz="675" dirty="0">
                    <a:solidFill>
                      <a:srgbClr val="002060"/>
                    </a:solidFill>
                  </a:rPr>
                  <a:t>ET</a:t>
                </a:r>
                <a:endParaRPr lang="mn-MN" altLang="en-US" sz="675" dirty="0">
                  <a:solidFill>
                    <a:srgbClr val="002060"/>
                  </a:solidFill>
                </a:endParaRPr>
              </a:p>
            </p:txBody>
          </p:sp>
        </p:grpSp>
        <p:grpSp>
          <p:nvGrpSpPr>
            <p:cNvPr id="35" name="Group 121"/>
            <p:cNvGrpSpPr>
              <a:grpSpLocks/>
            </p:cNvGrpSpPr>
            <p:nvPr/>
          </p:nvGrpSpPr>
          <p:grpSpPr bwMode="auto">
            <a:xfrm>
              <a:off x="7371153" y="3373203"/>
              <a:ext cx="829080" cy="254904"/>
              <a:chOff x="2204380" y="275763"/>
              <a:chExt cx="829080" cy="254904"/>
            </a:xfrm>
          </p:grpSpPr>
          <p:sp>
            <p:nvSpPr>
              <p:cNvPr id="54" name="Oval 53"/>
              <p:cNvSpPr/>
              <p:nvPr/>
            </p:nvSpPr>
            <p:spPr bwMode="auto">
              <a:xfrm>
                <a:off x="2719570" y="319894"/>
                <a:ext cx="171854" cy="158794"/>
              </a:xfrm>
              <a:prstGeom prst="ellipse">
                <a:avLst/>
              </a:prstGeom>
              <a:solidFill>
                <a:schemeClr val="accent2">
                  <a:lumMod val="7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55" name="Rectangle 122"/>
              <p:cNvSpPr>
                <a:spLocks noChangeArrowheads="1"/>
              </p:cNvSpPr>
              <p:nvPr/>
            </p:nvSpPr>
            <p:spPr bwMode="auto">
              <a:xfrm>
                <a:off x="2204006" y="276588"/>
                <a:ext cx="830286" cy="25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290513">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ctr">
                  <a:buSzPct val="120000"/>
                  <a:defRPr/>
                </a:pPr>
                <a:r>
                  <a:rPr lang="en-US" altLang="en-US" sz="675" dirty="0">
                    <a:solidFill>
                      <a:srgbClr val="002060"/>
                    </a:solidFill>
                  </a:rPr>
                  <a:t>ET</a:t>
                </a:r>
                <a:endParaRPr lang="mn-MN" altLang="en-US" sz="675" dirty="0">
                  <a:solidFill>
                    <a:srgbClr val="002060"/>
                  </a:solidFill>
                </a:endParaRPr>
              </a:p>
            </p:txBody>
          </p:sp>
        </p:grpSp>
        <p:grpSp>
          <p:nvGrpSpPr>
            <p:cNvPr id="36" name="Group 124"/>
            <p:cNvGrpSpPr>
              <a:grpSpLocks/>
            </p:cNvGrpSpPr>
            <p:nvPr/>
          </p:nvGrpSpPr>
          <p:grpSpPr bwMode="auto">
            <a:xfrm>
              <a:off x="7988576" y="3349175"/>
              <a:ext cx="421527" cy="210087"/>
              <a:chOff x="3024020" y="94572"/>
              <a:chExt cx="421527" cy="210087"/>
            </a:xfrm>
          </p:grpSpPr>
          <p:sp>
            <p:nvSpPr>
              <p:cNvPr id="52" name="Rounded Rectangle 51"/>
              <p:cNvSpPr/>
              <p:nvPr/>
            </p:nvSpPr>
            <p:spPr bwMode="auto">
              <a:xfrm>
                <a:off x="3149546" y="109114"/>
                <a:ext cx="161502" cy="160855"/>
              </a:xfrm>
              <a:prstGeom prst="roundRect">
                <a:avLst/>
              </a:prstGeom>
              <a:solidFill>
                <a:schemeClr val="accent2">
                  <a:lumMod val="75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53" name="Rectangle 129"/>
              <p:cNvSpPr>
                <a:spLocks noChangeArrowheads="1"/>
              </p:cNvSpPr>
              <p:nvPr/>
            </p:nvSpPr>
            <p:spPr bwMode="auto">
              <a:xfrm>
                <a:off x="3023243" y="94679"/>
                <a:ext cx="422389" cy="21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algn="ctr">
                  <a:buSzPct val="120000"/>
                  <a:defRPr/>
                </a:pPr>
                <a:r>
                  <a:rPr lang="mn-MN" altLang="en-US" sz="451" dirty="0">
                    <a:solidFill>
                      <a:srgbClr val="002060"/>
                    </a:solidFill>
                  </a:rPr>
                  <a:t>Х</a:t>
                </a:r>
                <a:r>
                  <a:rPr lang="en-US" altLang="en-US" sz="451" dirty="0">
                    <a:solidFill>
                      <a:srgbClr val="002060"/>
                    </a:solidFill>
                  </a:rPr>
                  <a:t>ET</a:t>
                </a:r>
                <a:endParaRPr lang="mn-MN" altLang="en-US" sz="451" dirty="0">
                  <a:solidFill>
                    <a:srgbClr val="002060"/>
                  </a:solidFill>
                </a:endParaRPr>
              </a:p>
            </p:txBody>
          </p:sp>
        </p:grpSp>
        <p:grpSp>
          <p:nvGrpSpPr>
            <p:cNvPr id="37" name="Group 127"/>
            <p:cNvGrpSpPr>
              <a:grpSpLocks/>
            </p:cNvGrpSpPr>
            <p:nvPr/>
          </p:nvGrpSpPr>
          <p:grpSpPr bwMode="auto">
            <a:xfrm>
              <a:off x="8994923" y="2061546"/>
              <a:ext cx="858764" cy="254904"/>
              <a:chOff x="2235123" y="287135"/>
              <a:chExt cx="858764" cy="254904"/>
            </a:xfrm>
          </p:grpSpPr>
          <p:sp>
            <p:nvSpPr>
              <p:cNvPr id="50" name="Oval 49"/>
              <p:cNvSpPr/>
              <p:nvPr/>
            </p:nvSpPr>
            <p:spPr bwMode="auto">
              <a:xfrm>
                <a:off x="2718786" y="318959"/>
                <a:ext cx="171855" cy="160855"/>
              </a:xfrm>
              <a:prstGeom prst="ellipse">
                <a:avLst/>
              </a:prstGeom>
              <a:solidFill>
                <a:schemeClr val="accent2">
                  <a:lumMod val="7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51" name="Rectangle 122"/>
              <p:cNvSpPr>
                <a:spLocks noChangeArrowheads="1"/>
              </p:cNvSpPr>
              <p:nvPr/>
            </p:nvSpPr>
            <p:spPr bwMode="auto">
              <a:xfrm>
                <a:off x="2234280" y="288026"/>
                <a:ext cx="859274" cy="25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290513">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ctr">
                  <a:buSzPct val="120000"/>
                  <a:defRPr/>
                </a:pPr>
                <a:r>
                  <a:rPr lang="en-US" altLang="en-US" sz="675" dirty="0">
                    <a:solidFill>
                      <a:srgbClr val="002060"/>
                    </a:solidFill>
                  </a:rPr>
                  <a:t>ET</a:t>
                </a:r>
                <a:endParaRPr lang="mn-MN" altLang="en-US" sz="675" dirty="0">
                  <a:solidFill>
                    <a:srgbClr val="002060"/>
                  </a:solidFill>
                </a:endParaRPr>
              </a:p>
            </p:txBody>
          </p:sp>
        </p:grpSp>
        <p:grpSp>
          <p:nvGrpSpPr>
            <p:cNvPr id="38" name="Group 130"/>
            <p:cNvGrpSpPr>
              <a:grpSpLocks/>
            </p:cNvGrpSpPr>
            <p:nvPr/>
          </p:nvGrpSpPr>
          <p:grpSpPr bwMode="auto">
            <a:xfrm>
              <a:off x="7371153" y="1422805"/>
              <a:ext cx="878001" cy="254904"/>
              <a:chOff x="2191890" y="280523"/>
              <a:chExt cx="878001" cy="254904"/>
            </a:xfrm>
          </p:grpSpPr>
          <p:sp>
            <p:nvSpPr>
              <p:cNvPr id="48" name="Oval 47"/>
              <p:cNvSpPr/>
              <p:nvPr/>
            </p:nvSpPr>
            <p:spPr bwMode="auto">
              <a:xfrm>
                <a:off x="2717432" y="320039"/>
                <a:ext cx="171855" cy="158794"/>
              </a:xfrm>
              <a:prstGeom prst="ellipse">
                <a:avLst/>
              </a:prstGeom>
              <a:solidFill>
                <a:schemeClr val="accent2">
                  <a:lumMod val="7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49" name="Rectangle 122"/>
              <p:cNvSpPr>
                <a:spLocks noChangeArrowheads="1"/>
              </p:cNvSpPr>
              <p:nvPr/>
            </p:nvSpPr>
            <p:spPr bwMode="auto">
              <a:xfrm>
                <a:off x="2191516" y="280857"/>
                <a:ext cx="877908" cy="25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290513">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ctr">
                  <a:buSzPct val="120000"/>
                  <a:defRPr/>
                </a:pPr>
                <a:r>
                  <a:rPr lang="en-US" altLang="en-US" sz="675" dirty="0">
                    <a:solidFill>
                      <a:srgbClr val="002060"/>
                    </a:solidFill>
                  </a:rPr>
                  <a:t>ET</a:t>
                </a:r>
                <a:endParaRPr lang="mn-MN" altLang="en-US" sz="675" dirty="0">
                  <a:solidFill>
                    <a:srgbClr val="002060"/>
                  </a:solidFill>
                </a:endParaRPr>
              </a:p>
            </p:txBody>
          </p:sp>
        </p:grpSp>
        <p:grpSp>
          <p:nvGrpSpPr>
            <p:cNvPr id="39" name="Group 133"/>
            <p:cNvGrpSpPr>
              <a:grpSpLocks/>
            </p:cNvGrpSpPr>
            <p:nvPr/>
          </p:nvGrpSpPr>
          <p:grpSpPr bwMode="auto">
            <a:xfrm>
              <a:off x="6176209" y="891613"/>
              <a:ext cx="776140" cy="254904"/>
              <a:chOff x="2236592" y="270512"/>
              <a:chExt cx="776140" cy="254904"/>
            </a:xfrm>
          </p:grpSpPr>
          <p:sp>
            <p:nvSpPr>
              <p:cNvPr id="46" name="Oval 45"/>
              <p:cNvSpPr/>
              <p:nvPr/>
            </p:nvSpPr>
            <p:spPr bwMode="auto">
              <a:xfrm>
                <a:off x="2718897" y="319472"/>
                <a:ext cx="171855" cy="160855"/>
              </a:xfrm>
              <a:prstGeom prst="ellipse">
                <a:avLst/>
              </a:prstGeom>
              <a:solidFill>
                <a:schemeClr val="accent2">
                  <a:lumMod val="7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47" name="Rectangle 122"/>
              <p:cNvSpPr>
                <a:spLocks noChangeArrowheads="1"/>
              </p:cNvSpPr>
              <p:nvPr/>
            </p:nvSpPr>
            <p:spPr bwMode="auto">
              <a:xfrm>
                <a:off x="2236463" y="269978"/>
                <a:ext cx="776450" cy="25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290513">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ctr">
                  <a:buSzPct val="120000"/>
                  <a:defRPr/>
                </a:pPr>
                <a:r>
                  <a:rPr lang="en-US" altLang="en-US" sz="675" dirty="0">
                    <a:solidFill>
                      <a:srgbClr val="002060"/>
                    </a:solidFill>
                  </a:rPr>
                  <a:t>ET</a:t>
                </a:r>
                <a:endParaRPr lang="mn-MN" altLang="en-US" sz="675" dirty="0">
                  <a:solidFill>
                    <a:srgbClr val="002060"/>
                  </a:solidFill>
                </a:endParaRPr>
              </a:p>
            </p:txBody>
          </p:sp>
        </p:grpSp>
        <p:grpSp>
          <p:nvGrpSpPr>
            <p:cNvPr id="40" name="Group 142"/>
            <p:cNvGrpSpPr>
              <a:grpSpLocks/>
            </p:cNvGrpSpPr>
            <p:nvPr/>
          </p:nvGrpSpPr>
          <p:grpSpPr bwMode="auto">
            <a:xfrm>
              <a:off x="3665511" y="3746245"/>
              <a:ext cx="391093" cy="210087"/>
              <a:chOff x="3081708" y="475664"/>
              <a:chExt cx="391093" cy="210087"/>
            </a:xfrm>
          </p:grpSpPr>
          <p:sp>
            <p:nvSpPr>
              <p:cNvPr id="44" name="Rounded Rectangle 43"/>
              <p:cNvSpPr/>
              <p:nvPr/>
            </p:nvSpPr>
            <p:spPr bwMode="auto">
              <a:xfrm>
                <a:off x="3194594" y="493212"/>
                <a:ext cx="161502" cy="162918"/>
              </a:xfrm>
              <a:prstGeom prst="roundRect">
                <a:avLst/>
              </a:prstGeom>
              <a:solidFill>
                <a:schemeClr val="accent2">
                  <a:lumMod val="75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45" name="Rectangle 129"/>
              <p:cNvSpPr>
                <a:spLocks noChangeArrowheads="1"/>
              </p:cNvSpPr>
              <p:nvPr/>
            </p:nvSpPr>
            <p:spPr bwMode="auto">
              <a:xfrm>
                <a:off x="3080714" y="474652"/>
                <a:ext cx="391332" cy="21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algn="ctr">
                  <a:buSzPct val="120000"/>
                  <a:defRPr/>
                </a:pPr>
                <a:r>
                  <a:rPr lang="mn-MN" altLang="en-US" sz="451" dirty="0">
                    <a:solidFill>
                      <a:srgbClr val="002060"/>
                    </a:solidFill>
                  </a:rPr>
                  <a:t>Х</a:t>
                </a:r>
                <a:r>
                  <a:rPr lang="en-US" altLang="en-US" sz="451" dirty="0">
                    <a:solidFill>
                      <a:srgbClr val="002060"/>
                    </a:solidFill>
                  </a:rPr>
                  <a:t>ET</a:t>
                </a:r>
                <a:endParaRPr lang="mn-MN" altLang="en-US" sz="451" dirty="0">
                  <a:solidFill>
                    <a:srgbClr val="002060"/>
                  </a:solidFill>
                </a:endParaRPr>
              </a:p>
            </p:txBody>
          </p:sp>
        </p:grpSp>
        <p:grpSp>
          <p:nvGrpSpPr>
            <p:cNvPr id="41" name="Group 143"/>
            <p:cNvGrpSpPr>
              <a:grpSpLocks/>
            </p:cNvGrpSpPr>
            <p:nvPr/>
          </p:nvGrpSpPr>
          <p:grpSpPr bwMode="auto">
            <a:xfrm>
              <a:off x="3326243" y="3515201"/>
              <a:ext cx="795087" cy="255719"/>
              <a:chOff x="2156767" y="340867"/>
              <a:chExt cx="795087" cy="255719"/>
            </a:xfrm>
          </p:grpSpPr>
          <p:sp>
            <p:nvSpPr>
              <p:cNvPr id="42" name="Oval 41"/>
              <p:cNvSpPr/>
              <p:nvPr/>
            </p:nvSpPr>
            <p:spPr bwMode="auto">
              <a:xfrm>
                <a:off x="2598568" y="354364"/>
                <a:ext cx="171855" cy="158794"/>
              </a:xfrm>
              <a:prstGeom prst="ellipse">
                <a:avLst/>
              </a:prstGeom>
              <a:solidFill>
                <a:schemeClr val="accent2">
                  <a:lumMod val="7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43" name="Rectangle 122"/>
              <p:cNvSpPr>
                <a:spLocks noChangeArrowheads="1"/>
              </p:cNvSpPr>
              <p:nvPr/>
            </p:nvSpPr>
            <p:spPr bwMode="auto">
              <a:xfrm>
                <a:off x="2156767" y="340867"/>
                <a:ext cx="795087" cy="25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290513">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lgn="ctr">
                  <a:buSzPct val="120000"/>
                  <a:defRPr/>
                </a:pPr>
                <a:r>
                  <a:rPr lang="en-US" altLang="en-US" sz="675" dirty="0">
                    <a:solidFill>
                      <a:srgbClr val="002060"/>
                    </a:solidFill>
                  </a:rPr>
                  <a:t>ET</a:t>
                </a:r>
                <a:endParaRPr lang="mn-MN" altLang="en-US" sz="675" dirty="0">
                  <a:solidFill>
                    <a:srgbClr val="002060"/>
                  </a:solidFill>
                </a:endParaRPr>
              </a:p>
            </p:txBody>
          </p:sp>
        </p:grpSp>
      </p:grpSp>
      <p:sp>
        <p:nvSpPr>
          <p:cNvPr id="86" name="Oval 85"/>
          <p:cNvSpPr/>
          <p:nvPr/>
        </p:nvSpPr>
        <p:spPr bwMode="auto">
          <a:xfrm>
            <a:off x="2699985" y="3708492"/>
            <a:ext cx="207727" cy="185781"/>
          </a:xfrm>
          <a:prstGeom prst="ellipse">
            <a:avLst/>
          </a:prstGeom>
          <a:solidFill>
            <a:schemeClr val="accent2">
              <a:lumMod val="75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87" name="Oval 86"/>
          <p:cNvSpPr/>
          <p:nvPr/>
        </p:nvSpPr>
        <p:spPr bwMode="auto">
          <a:xfrm>
            <a:off x="758197" y="5137546"/>
            <a:ext cx="207727" cy="185781"/>
          </a:xfrm>
          <a:prstGeom prst="ellipse">
            <a:avLst/>
          </a:prstGeom>
          <a:solidFill>
            <a:srgbClr val="0070C0"/>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88" name="Rectangle 107"/>
          <p:cNvSpPr>
            <a:spLocks noChangeArrowheads="1"/>
          </p:cNvSpPr>
          <p:nvPr/>
        </p:nvSpPr>
        <p:spPr bwMode="auto">
          <a:xfrm>
            <a:off x="1076353" y="5137546"/>
            <a:ext cx="244598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mn-MN" altLang="en-US" sz="600" dirty="0">
                <a:solidFill>
                  <a:srgbClr val="002060"/>
                </a:solidFill>
              </a:rPr>
              <a:t>Хилийн боомтын </a:t>
            </a:r>
            <a:r>
              <a:rPr lang="mn-MN" altLang="en-US" sz="600" dirty="0" smtClean="0">
                <a:solidFill>
                  <a:srgbClr val="002060"/>
                </a:solidFill>
              </a:rPr>
              <a:t>хөгжлийн ет боловсруулагдаж байгаа</a:t>
            </a:r>
            <a:endParaRPr lang="en-US" altLang="en-US" sz="600" dirty="0">
              <a:solidFill>
                <a:srgbClr val="002060"/>
              </a:solidFill>
            </a:endParaRPr>
          </a:p>
        </p:txBody>
      </p:sp>
      <p:sp>
        <p:nvSpPr>
          <p:cNvPr id="89" name="Oval 88"/>
          <p:cNvSpPr/>
          <p:nvPr/>
        </p:nvSpPr>
        <p:spPr bwMode="auto">
          <a:xfrm>
            <a:off x="5276837" y="1839227"/>
            <a:ext cx="207727" cy="185781"/>
          </a:xfrm>
          <a:prstGeom prst="ellipse">
            <a:avLst/>
          </a:prstGeom>
          <a:solidFill>
            <a:srgbClr val="0070C0"/>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90" name="Oval 89"/>
          <p:cNvSpPr/>
          <p:nvPr/>
        </p:nvSpPr>
        <p:spPr bwMode="auto">
          <a:xfrm>
            <a:off x="6526839" y="3910663"/>
            <a:ext cx="207727" cy="185781"/>
          </a:xfrm>
          <a:prstGeom prst="ellipse">
            <a:avLst/>
          </a:prstGeom>
          <a:solidFill>
            <a:srgbClr val="0070C0"/>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srgbClr val="002060"/>
              </a:solidFill>
              <a:latin typeface="Arial" panose="020B0604020202020204" pitchFamily="34" charset="0"/>
              <a:cs typeface="Arial" panose="020B0604020202020204" pitchFamily="34" charset="0"/>
            </a:endParaRPr>
          </a:p>
        </p:txBody>
      </p:sp>
      <p:sp>
        <p:nvSpPr>
          <p:cNvPr id="91" name="Rectangle 95"/>
          <p:cNvSpPr>
            <a:spLocks noChangeArrowheads="1"/>
          </p:cNvSpPr>
          <p:nvPr/>
        </p:nvSpPr>
        <p:spPr bwMode="auto">
          <a:xfrm>
            <a:off x="5160193" y="1595255"/>
            <a:ext cx="13959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2">
              <a:buSzPct val="120000"/>
            </a:pPr>
            <a:r>
              <a:rPr lang="mn-MN" altLang="en-US" sz="900" i="1" dirty="0" smtClean="0">
                <a:solidFill>
                  <a:srgbClr val="002060"/>
                </a:solidFill>
              </a:rPr>
              <a:t>Алтанбулаг</a:t>
            </a:r>
            <a:endParaRPr lang="mn-MN" altLang="en-US" sz="900" i="1" dirty="0">
              <a:solidFill>
                <a:srgbClr val="002060"/>
              </a:solidFill>
            </a:endParaRPr>
          </a:p>
        </p:txBody>
      </p:sp>
      <p:sp>
        <p:nvSpPr>
          <p:cNvPr id="92" name="Rectangle 95"/>
          <p:cNvSpPr>
            <a:spLocks noChangeArrowheads="1"/>
          </p:cNvSpPr>
          <p:nvPr/>
        </p:nvSpPr>
        <p:spPr bwMode="auto">
          <a:xfrm>
            <a:off x="6757981" y="4040441"/>
            <a:ext cx="13959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lvl="2">
              <a:buSzPct val="120000"/>
            </a:pPr>
            <a:r>
              <a:rPr lang="mn-MN" altLang="en-US" sz="900" i="1" dirty="0" smtClean="0">
                <a:solidFill>
                  <a:srgbClr val="002060"/>
                </a:solidFill>
              </a:rPr>
              <a:t>Замын-Үүд</a:t>
            </a:r>
            <a:endParaRPr lang="mn-MN" altLang="en-US" sz="900" i="1" dirty="0">
              <a:solidFill>
                <a:srgbClr val="002060"/>
              </a:solidFill>
            </a:endParaRPr>
          </a:p>
        </p:txBody>
      </p:sp>
      <p:sp>
        <p:nvSpPr>
          <p:cNvPr id="2" name="Rectangle 1"/>
          <p:cNvSpPr/>
          <p:nvPr/>
        </p:nvSpPr>
        <p:spPr>
          <a:xfrm>
            <a:off x="5403165" y="557048"/>
            <a:ext cx="6096000" cy="307777"/>
          </a:xfrm>
          <a:prstGeom prst="rect">
            <a:avLst/>
          </a:prstGeom>
        </p:spPr>
        <p:txBody>
          <a:bodyPr>
            <a:spAutoFit/>
          </a:bodyPr>
          <a:lstStyle/>
          <a:p>
            <a:r>
              <a:rPr lang="mn-MN" sz="1400" b="1" i="1" dirty="0" smtClean="0">
                <a:solidFill>
                  <a:srgbClr val="002060"/>
                </a:solidFill>
                <a:latin typeface="Arial" pitchFamily="34" charset="0"/>
                <a:cs typeface="Arial" pitchFamily="34" charset="0"/>
              </a:rPr>
              <a:t>ХИЛИЙН БООМТУУДЫН ХӨГЖЛИЙН ЕРӨНХИЙ ТӨЛӨВЛӨГӨӨ</a:t>
            </a:r>
            <a:endParaRPr lang="en-US" sz="1400" b="1"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95193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4300</TotalTime>
  <Words>2494</Words>
  <Application>Microsoft Office PowerPoint</Application>
  <PresentationFormat>Custom</PresentationFormat>
  <Paragraphs>804</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ХОТ БАЙГУУЛАЛТ</vt:lpstr>
      <vt:lpstr>ХОТ БАЙГУУЛАЛТЫН ҮЙЛ АЖИЛЛАГААНЫ ХЭРЭГЖИЛТ, ЗОХИЦУУЛАЛТ  </vt:lpstr>
      <vt:lpstr>МОНГОЛ УЛСЫН ХОТЖИЛТЫН ТҮВШИН, ХҮН АМЫН ӨСӨЛТ</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Nyamdash Baidii</dc:creator>
  <cp:lastModifiedBy>admin</cp:lastModifiedBy>
  <cp:revision>663</cp:revision>
  <cp:lastPrinted>2020-04-28T04:44:20Z</cp:lastPrinted>
  <dcterms:created xsi:type="dcterms:W3CDTF">2019-10-31T09:12:05Z</dcterms:created>
  <dcterms:modified xsi:type="dcterms:W3CDTF">2020-04-28T04:51:44Z</dcterms:modified>
</cp:coreProperties>
</file>